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embeddings/Microsoft___1.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Default Extension="pict" ContentType="image/pict"/>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325" r:id="rId2"/>
    <p:sldId id="326" r:id="rId3"/>
    <p:sldId id="311" r:id="rId4"/>
    <p:sldId id="316" r:id="rId5"/>
    <p:sldId id="324" r:id="rId6"/>
    <p:sldId id="278" r:id="rId7"/>
    <p:sldId id="310" r:id="rId8"/>
    <p:sldId id="313" r:id="rId9"/>
    <p:sldId id="279" r:id="rId10"/>
    <p:sldId id="308" r:id="rId11"/>
    <p:sldId id="309" r:id="rId12"/>
    <p:sldId id="280" r:id="rId13"/>
    <p:sldId id="281" r:id="rId14"/>
    <p:sldId id="282" r:id="rId15"/>
    <p:sldId id="314" r:id="rId16"/>
    <p:sldId id="317" r:id="rId17"/>
    <p:sldId id="318" r:id="rId18"/>
    <p:sldId id="283" r:id="rId19"/>
    <p:sldId id="284" r:id="rId20"/>
    <p:sldId id="285" r:id="rId21"/>
    <p:sldId id="315" r:id="rId22"/>
    <p:sldId id="300" r:id="rId23"/>
    <p:sldId id="319" r:id="rId24"/>
    <p:sldId id="262" r:id="rId25"/>
    <p:sldId id="261" r:id="rId26"/>
    <p:sldId id="260" r:id="rId27"/>
    <p:sldId id="296" r:id="rId28"/>
    <p:sldId id="295" r:id="rId29"/>
    <p:sldId id="297" r:id="rId30"/>
    <p:sldId id="293" r:id="rId31"/>
    <p:sldId id="328" r:id="rId32"/>
    <p:sldId id="303" r:id="rId33"/>
    <p:sldId id="263" r:id="rId34"/>
    <p:sldId id="298" r:id="rId35"/>
    <p:sldId id="299" r:id="rId36"/>
    <p:sldId id="257" r:id="rId37"/>
    <p:sldId id="307" r:id="rId38"/>
    <p:sldId id="327" r:id="rId39"/>
    <p:sldId id="302" r:id="rId40"/>
    <p:sldId id="322" r:id="rId41"/>
    <p:sldId id="301" r:id="rId42"/>
    <p:sldId id="266" r:id="rId43"/>
    <p:sldId id="306" r:id="rId44"/>
    <p:sldId id="321" r:id="rId45"/>
    <p:sldId id="320" r:id="rId46"/>
    <p:sldId id="258" r:id="rId47"/>
    <p:sldId id="271" r:id="rId48"/>
    <p:sldId id="329" r:id="rId49"/>
    <p:sldId id="330" r:id="rId50"/>
    <p:sldId id="265" r:id="rId51"/>
    <p:sldId id="264" r:id="rId52"/>
    <p:sldId id="332" r:id="rId53"/>
    <p:sldId id="331" r:id="rId54"/>
    <p:sldId id="333" r:id="rId55"/>
    <p:sldId id="334" r:id="rId56"/>
    <p:sldId id="274" r:id="rId57"/>
    <p:sldId id="275" r:id="rId5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2561" autoAdjust="0"/>
    <p:restoredTop sz="94660"/>
  </p:normalViewPr>
  <p:slideViewPr>
    <p:cSldViewPr snapToGrid="0" snapToObjects="1">
      <p:cViewPr>
        <p:scale>
          <a:sx n="100" d="100"/>
          <a:sy n="100" d="100"/>
        </p:scale>
        <p:origin x="-296"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60" Type="http://schemas.openxmlformats.org/officeDocument/2006/relationships/presProps" Target="presProp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tableStyles" Target="tableStyle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printerSettings" Target="printerSettings/printerSettings1.bin"/><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theme" Target="theme/theme1.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viewProps" Target="viewProps.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ict"/></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タイトルとコンテンツ">
    <p:spTree>
      <p:nvGrpSpPr>
        <p:cNvPr id="1" name=""/>
        <p:cNvGrpSpPr/>
        <p:nvPr/>
      </p:nvGrpSpPr>
      <p:grpSpPr>
        <a:xfrm>
          <a:off x="0" y="0"/>
          <a:ext cx="0" cy="0"/>
          <a:chOff x="0" y="0"/>
          <a:chExt cx="0" cy="0"/>
        </a:xfrm>
      </p:grpSpPr>
      <p:sp>
        <p:nvSpPr>
          <p:cNvPr id="3" name="正方形/長方形 2"/>
          <p:cNvSpPr/>
          <p:nvPr userDrawn="1"/>
        </p:nvSpPr>
        <p:spPr>
          <a:xfrm>
            <a:off x="457200" y="1206500"/>
            <a:ext cx="8229600" cy="4965700"/>
          </a:xfrm>
          <a:prstGeom prst="rect">
            <a:avLst/>
          </a:prstGeom>
          <a:solidFill>
            <a:schemeClr val="bg1"/>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 name="タイトル 1"/>
          <p:cNvSpPr>
            <a:spLocks noGrp="1"/>
          </p:cNvSpPr>
          <p:nvPr>
            <p:ph type="title"/>
          </p:nvPr>
        </p:nvSpPr>
        <p:spPr>
          <a:xfrm>
            <a:off x="457200" y="125413"/>
            <a:ext cx="8229600" cy="924214"/>
          </a:xfrm>
          <a:ln>
            <a:solidFill>
              <a:schemeClr val="bg1">
                <a:lumMod val="75000"/>
              </a:schemeClr>
            </a:solidFill>
          </a:ln>
          <a:effectLst>
            <a:outerShdw blurRad="50800" dist="38100" dir="2700000" algn="tl" rotWithShape="0">
              <a:srgbClr val="000000">
                <a:alpha val="43000"/>
              </a:srgbClr>
            </a:outerShdw>
          </a:effectLst>
        </p:spPr>
        <p:txBody>
          <a:bodyPr/>
          <a:lstStyle/>
          <a:p>
            <a:r>
              <a:rPr lang="ja-JP" altLang="en-US" smtClean="0"/>
              <a:t>マスタ 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08075AE-E722-3147-9438-860F156C39ED}" type="datetime1">
              <a:rPr lang="ja-JP" altLang="en-US"/>
              <a:pPr>
                <a:defRPr/>
              </a:pPr>
              <a:t>10.2.27</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F5991C13-E04C-7444-A5C0-905D6535C8D6}" type="slidenum">
              <a:rPr lang="ja-JP" altLang="en-US"/>
              <a:pPr>
                <a:defRPr/>
              </a:pPr>
              <a:t>‹#›</a:t>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DA5B29E1-9601-8647-8147-5467C3859E87}" type="datetimeFigureOut">
              <a:rPr lang="ja-JP" altLang="en-US" smtClean="0"/>
              <a:pPr/>
              <a:t>10.2.27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A5E7FF45-FAE3-7149-8F76-BE38FDC3AD61}"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B29E1-9601-8647-8147-5467C3859E87}" type="datetimeFigureOut">
              <a:rPr lang="ja-JP" altLang="en-US" smtClean="0"/>
              <a:pPr/>
              <a:t>10.2.27</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7FF45-FAE3-7149-8F76-BE38FDC3AD61}"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3"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3"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31.png"/><Relationship Id="rId7"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 Id="rId6" Type="http://schemas.openxmlformats.org/officeDocument/2006/relationships/image" Target="../media/image32.png"/></Relationships>
</file>

<file path=ppt/slides/_rels/slide14.xml.rels><?xml version="1.0" encoding="UTF-8" standalone="yes"?>
<Relationships xmlns="http://schemas.openxmlformats.org/package/2006/relationships"><Relationship Id="rId6" Type="http://schemas.openxmlformats.org/officeDocument/2006/relationships/image" Target="../media/image39.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 Id="rId5"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44.pn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 Id="rId6" Type="http://schemas.openxmlformats.org/officeDocument/2006/relationships/image" Target="../media/image45.png"/></Relationships>
</file>

<file path=ppt/slides/_rels/slide19.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png"/><Relationship Id="rId5"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6" Type="http://schemas.openxmlformats.org/officeDocument/2006/relationships/image" Target="../media/image56.pn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 Id="rId5"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57.png"/><Relationship Id="rId1" Type="http://schemas.openxmlformats.org/officeDocument/2006/relationships/video" Target="file://localhost/Users/ryoy/Documents/2009%20%E3%81%95%E3%81%8D%E3%81%8B%E3%82%99%E3%81%91/%E9%9D%A2%E6%8E%A5%E8%A9%A6%E6%96%99/movie/breakjunction.m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 Id="rId5" Type="http://schemas.openxmlformats.org/officeDocument/2006/relationships/image" Target="../media/image61.png"/></Relationships>
</file>

<file path=ppt/slides/_rels/slide25.xml.rels><?xml version="1.0" encoding="UTF-8" standalone="yes"?>
<Relationships xmlns="http://schemas.openxmlformats.org/package/2006/relationships"><Relationship Id="rId4"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66.png"/><Relationship Id="rId5" Type="http://schemas.openxmlformats.org/officeDocument/2006/relationships/image" Target="../media/image68.png"/></Relationships>
</file>

<file path=ppt/slides/_rels/slide27.xml.rels><?xml version="1.0" encoding="UTF-8" standalone="yes"?>
<Relationships xmlns="http://schemas.openxmlformats.org/package/2006/relationships"><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png"/></Relationships>
</file>

<file path=ppt/slides/_rels/slide28.xml.rels><?xml version="1.0" encoding="UTF-8" standalone="yes"?>
<Relationships xmlns="http://schemas.openxmlformats.org/package/2006/relationships"><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29.xml.rels><?xml version="1.0" encoding="UTF-8" standalone="yes"?>
<Relationships xmlns="http://schemas.openxmlformats.org/package/2006/relationships"><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4" Type="http://schemas.openxmlformats.org/officeDocument/2006/relationships/image" Target="../media/image80.png"/><Relationship Id="rId5" Type="http://schemas.openxmlformats.org/officeDocument/2006/relationships/image" Target="../media/image81.png"/><Relationship Id="rId7"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image" Target="../media/image78.png"/><Relationship Id="rId3" Type="http://schemas.openxmlformats.org/officeDocument/2006/relationships/image" Target="../media/image79.png"/><Relationship Id="rId6" Type="http://schemas.openxmlformats.org/officeDocument/2006/relationships/image" Target="../media/image82.png"/></Relationships>
</file>

<file path=ppt/slides/_rels/slide33.xml.rels><?xml version="1.0" encoding="UTF-8" standalone="yes"?>
<Relationships xmlns="http://schemas.openxmlformats.org/package/2006/relationships"><Relationship Id="rId4"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image" Target="../media/image84.png"/><Relationship Id="rId3" Type="http://schemas.openxmlformats.org/officeDocument/2006/relationships/image" Target="../media/image85.png"/></Relationships>
</file>

<file path=ppt/slides/_rels/slide34.xml.rels><?xml version="1.0" encoding="UTF-8" standalone="yes"?>
<Relationships xmlns="http://schemas.openxmlformats.org/package/2006/relationships"><Relationship Id="rId4"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image" Target="../media/image87.png"/><Relationship Id="rId3" Type="http://schemas.openxmlformats.org/officeDocument/2006/relationships/image" Target="../media/image88.png"/><Relationship Id="rId5" Type="http://schemas.openxmlformats.org/officeDocument/2006/relationships/image" Target="../media/image90.png"/></Relationships>
</file>

<file path=ppt/slides/_rels/slide35.xml.rels><?xml version="1.0" encoding="UTF-8" standalone="yes"?>
<Relationships xmlns="http://schemas.openxmlformats.org/package/2006/relationships"><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image" Target="../media/image91.png"/><Relationship Id="rId3" Type="http://schemas.openxmlformats.org/officeDocument/2006/relationships/image" Target="../media/image92.png"/></Relationships>
</file>

<file path=ppt/slides/_rels/slide36.xml.rels><?xml version="1.0" encoding="UTF-8" standalone="yes"?>
<Relationships xmlns="http://schemas.openxmlformats.org/package/2006/relationships"><Relationship Id="rId4"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95.png"/></Relationships>
</file>

<file path=ppt/slides/_rels/slide37.xml.rels><?xml version="1.0" encoding="UTF-8" standalone="yes"?>
<Relationships xmlns="http://schemas.openxmlformats.org/package/2006/relationships"><Relationship Id="rId4"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image" Target="../media/image97.png"/><Relationship Id="rId3" Type="http://schemas.openxmlformats.org/officeDocument/2006/relationships/image" Target="../media/image98.png"/><Relationship Id="rId5" Type="http://schemas.openxmlformats.org/officeDocument/2006/relationships/image" Target="../media/image10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4"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 Id="rId5" Type="http://schemas.openxmlformats.org/officeDocument/2006/relationships/image" Target="../media/image107.png"/></Relationships>
</file>

<file path=ppt/slides/_rels/slide42.xml.rels><?xml version="1.0" encoding="UTF-8" standalone="yes"?>
<Relationships xmlns="http://schemas.openxmlformats.org/package/2006/relationships"><Relationship Id="rId4" Type="http://schemas.openxmlformats.org/officeDocument/2006/relationships/image" Target="../media/image110.png"/><Relationship Id="rId1" Type="http://schemas.openxmlformats.org/officeDocument/2006/relationships/slideLayout" Target="../slideLayouts/slideLayout7.xml"/><Relationship Id="rId2" Type="http://schemas.openxmlformats.org/officeDocument/2006/relationships/image" Target="../media/image108.png"/><Relationship Id="rId3" Type="http://schemas.openxmlformats.org/officeDocument/2006/relationships/image" Target="../media/image109.png"/></Relationships>
</file>

<file path=ppt/slides/_rels/slide43.xml.rels><?xml version="1.0" encoding="UTF-8" standalone="yes"?>
<Relationships xmlns="http://schemas.openxmlformats.org/package/2006/relationships"><Relationship Id="rId6" Type="http://schemas.openxmlformats.org/officeDocument/2006/relationships/image" Target="../media/image115.pn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12.png"/><Relationship Id="rId5" Type="http://schemas.openxmlformats.org/officeDocument/2006/relationships/image" Target="../media/image114.png"/></Relationships>
</file>

<file path=ppt/slides/_rels/slide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4"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17.png"/><Relationship Id="rId3" Type="http://schemas.openxmlformats.org/officeDocument/2006/relationships/image" Target="../media/image118.png"/></Relationships>
</file>

<file path=ppt/slides/_rels/slide47.xml.rels><?xml version="1.0" encoding="UTF-8" standalone="yes"?>
<Relationships xmlns="http://schemas.openxmlformats.org/package/2006/relationships"><Relationship Id="rId4"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image" Target="../media/image120.png"/><Relationship Id="rId3" Type="http://schemas.openxmlformats.org/officeDocument/2006/relationships/image" Target="../media/image121.png"/><Relationship Id="rId5" Type="http://schemas.openxmlformats.org/officeDocument/2006/relationships/image" Target="../media/image123.png"/></Relationships>
</file>

<file path=ppt/slides/_rels/slide48.xml.rels><?xml version="1.0" encoding="UTF-8" standalone="yes"?>
<Relationships xmlns="http://schemas.openxmlformats.org/package/2006/relationships"><Relationship Id="rId4" Type="http://schemas.openxmlformats.org/officeDocument/2006/relationships/image" Target="../media/image126.png"/><Relationship Id="rId5" Type="http://schemas.openxmlformats.org/officeDocument/2006/relationships/image" Target="../media/image127.png"/><Relationship Id="rId7"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image" Target="../media/image124.png"/><Relationship Id="rId3" Type="http://schemas.openxmlformats.org/officeDocument/2006/relationships/image" Target="../media/image125.png"/><Relationship Id="rId6" Type="http://schemas.openxmlformats.org/officeDocument/2006/relationships/image" Target="../media/image128.png"/></Relationships>
</file>

<file path=ppt/slides/_rels/slide49.xml.rels><?xml version="1.0" encoding="UTF-8" standalone="yes"?>
<Relationships xmlns="http://schemas.openxmlformats.org/package/2006/relationships"><Relationship Id="rId4" Type="http://schemas.openxmlformats.org/officeDocument/2006/relationships/image" Target="../media/image132.png"/><Relationship Id="rId5" Type="http://schemas.openxmlformats.org/officeDocument/2006/relationships/image" Target="../media/image133.png"/><Relationship Id="rId7"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image" Target="../media/image130.png"/><Relationship Id="rId3" Type="http://schemas.openxmlformats.org/officeDocument/2006/relationships/image" Target="../media/image131.png"/><Relationship Id="rId6" Type="http://schemas.openxmlformats.org/officeDocument/2006/relationships/image" Target="../media/image1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6.png"/><Relationship Id="rId3" Type="http://schemas.openxmlformats.org/officeDocument/2006/relationships/image" Target="../media/image1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4" Type="http://schemas.openxmlformats.org/officeDocument/2006/relationships/image" Target="../media/image140.png"/><Relationship Id="rId1" Type="http://schemas.openxmlformats.org/officeDocument/2006/relationships/slideLayout" Target="../slideLayouts/slideLayout7.xml"/><Relationship Id="rId2" Type="http://schemas.openxmlformats.org/officeDocument/2006/relationships/image" Target="../media/image138.png"/><Relationship Id="rId3" Type="http://schemas.openxmlformats.org/officeDocument/2006/relationships/image" Target="../media/image139.png"/><Relationship Id="rId5" Type="http://schemas.openxmlformats.org/officeDocument/2006/relationships/image" Target="../media/image1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6" Type="http://schemas.openxmlformats.org/officeDocument/2006/relationships/image" Target="../media/image146.png"/><Relationship Id="rId4" Type="http://schemas.openxmlformats.org/officeDocument/2006/relationships/image" Target="../media/image144.png"/><Relationship Id="rId1" Type="http://schemas.openxmlformats.org/officeDocument/2006/relationships/slideLayout" Target="../slideLayouts/slideLayout7.xml"/><Relationship Id="rId2" Type="http://schemas.openxmlformats.org/officeDocument/2006/relationships/image" Target="../media/image142.png"/><Relationship Id="rId3" Type="http://schemas.openxmlformats.org/officeDocument/2006/relationships/image" Target="../media/image143.png"/><Relationship Id="rId5" Type="http://schemas.openxmlformats.org/officeDocument/2006/relationships/image" Target="../media/image1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4" Type="http://schemas.openxmlformats.org/officeDocument/2006/relationships/image" Target="../media/image149.png"/><Relationship Id="rId1" Type="http://schemas.openxmlformats.org/officeDocument/2006/relationships/slideLayout" Target="../slideLayouts/slideLayout7.xml"/><Relationship Id="rId2" Type="http://schemas.openxmlformats.org/officeDocument/2006/relationships/image" Target="../media/image147.png"/><Relationship Id="rId3" Type="http://schemas.openxmlformats.org/officeDocument/2006/relationships/image" Target="../media/image148.png"/><Relationship Id="rId5" Type="http://schemas.openxmlformats.org/officeDocument/2006/relationships/image" Target="../media/image150.png"/></Relationships>
</file>

<file path=ppt/slides/_rels/slide57.xml.rels><?xml version="1.0" encoding="UTF-8" standalone="yes"?>
<Relationships xmlns="http://schemas.openxmlformats.org/package/2006/relationships"><Relationship Id="rId4" Type="http://schemas.openxmlformats.org/officeDocument/2006/relationships/image" Target="../media/image153.png"/><Relationship Id="rId1" Type="http://schemas.openxmlformats.org/officeDocument/2006/relationships/slideLayout" Target="../slideLayouts/slideLayout7.xml"/><Relationship Id="rId2" Type="http://schemas.openxmlformats.org/officeDocument/2006/relationships/image" Target="../media/image151.png"/><Relationship Id="rId3" Type="http://schemas.openxmlformats.org/officeDocument/2006/relationships/image" Target="../media/image152.png"/><Relationship Id="rId5" Type="http://schemas.openxmlformats.org/officeDocument/2006/relationships/image" Target="../media/image15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video" Target="file://localhost/Users/ryoy/Documents/2009%20%E3%81%95%E3%81%8D%E3%81%8B%E3%82%99%E3%81%91/%E9%9D%A2%E6%8E%A5%E8%A9%A6%E6%96%99/movie2/MCBJ.mov" TargetMode="External"/><Relationship Id="rId2" Type="http://schemas.openxmlformats.org/officeDocument/2006/relationships/slideLayout" Target="../slideLayouts/slideLayout7.xml"/><Relationship Id="rId3" Type="http://schemas.openxmlformats.org/officeDocument/2006/relationships/image" Target="../media/image12.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Microsoft___1.bin"/><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400694" y="1752600"/>
            <a:ext cx="2726805" cy="1866900"/>
          </a:xfrm>
          <a:prstGeom prst="rect">
            <a:avLst/>
          </a:prstGeom>
        </p:spPr>
      </p:pic>
      <p:pic>
        <p:nvPicPr>
          <p:cNvPr id="8" name="図 7"/>
          <p:cNvPicPr>
            <a:picLocks noChangeAspect="1"/>
          </p:cNvPicPr>
          <p:nvPr/>
        </p:nvPicPr>
        <p:blipFill>
          <a:blip r:embed="rId3"/>
          <a:stretch>
            <a:fillRect/>
          </a:stretch>
        </p:blipFill>
        <p:spPr>
          <a:xfrm>
            <a:off x="1400694" y="3962400"/>
            <a:ext cx="2004925" cy="2597150"/>
          </a:xfrm>
          <a:prstGeom prst="rect">
            <a:avLst/>
          </a:prstGeom>
        </p:spPr>
      </p:pic>
      <p:sp>
        <p:nvSpPr>
          <p:cNvPr id="2" name="タイトル 1"/>
          <p:cNvSpPr>
            <a:spLocks noGrp="1"/>
          </p:cNvSpPr>
          <p:nvPr>
            <p:ph type="title"/>
          </p:nvPr>
        </p:nvSpPr>
        <p:spPr>
          <a:xfrm>
            <a:off x="457200" y="76200"/>
            <a:ext cx="8229600" cy="1143000"/>
          </a:xfrm>
        </p:spPr>
        <p:txBody>
          <a:bodyPr/>
          <a:lstStyle/>
          <a:p>
            <a:r>
              <a:rPr lang="ja-JP" altLang="en-US" dirty="0" smtClean="0"/>
              <a:t>研究背景：分子エレクトロニクス</a:t>
            </a:r>
            <a:endParaRPr lang="ja-JP" altLang="en-US" dirty="0"/>
          </a:p>
        </p:txBody>
      </p:sp>
      <p:pic>
        <p:nvPicPr>
          <p:cNvPr id="5" name="図 4"/>
          <p:cNvPicPr>
            <a:picLocks noChangeAspect="1"/>
          </p:cNvPicPr>
          <p:nvPr/>
        </p:nvPicPr>
        <p:blipFill>
          <a:blip r:embed="rId4"/>
          <a:stretch>
            <a:fillRect/>
          </a:stretch>
        </p:blipFill>
        <p:spPr>
          <a:xfrm>
            <a:off x="4724400" y="1658636"/>
            <a:ext cx="3001135" cy="1960864"/>
          </a:xfrm>
          <a:prstGeom prst="rect">
            <a:avLst/>
          </a:prstGeom>
        </p:spPr>
      </p:pic>
      <p:sp>
        <p:nvSpPr>
          <p:cNvPr id="6" name="テキスト ボックス 5"/>
          <p:cNvSpPr txBox="1"/>
          <p:nvPr/>
        </p:nvSpPr>
        <p:spPr>
          <a:xfrm>
            <a:off x="3810000" y="3962400"/>
            <a:ext cx="4539824" cy="923330"/>
          </a:xfrm>
          <a:prstGeom prst="rect">
            <a:avLst/>
          </a:prstGeom>
          <a:noFill/>
        </p:spPr>
        <p:txBody>
          <a:bodyPr wrap="none" rtlCol="0">
            <a:spAutoFit/>
          </a:bodyPr>
          <a:lstStyle/>
          <a:p>
            <a:r>
              <a:rPr lang="ja-JP" altLang="en-US" dirty="0" smtClean="0"/>
              <a:t>・人間が設計できるもっとも小さなオブジェクト</a:t>
            </a:r>
            <a:endParaRPr lang="en-US" altLang="ja-JP" dirty="0" smtClean="0"/>
          </a:p>
          <a:p>
            <a:r>
              <a:rPr kumimoji="1" lang="ja-JP" altLang="en-US" dirty="0" smtClean="0"/>
              <a:t>・きわめて均一に素子が作れる</a:t>
            </a:r>
            <a:endParaRPr kumimoji="1" lang="en-US" altLang="ja-JP" dirty="0" smtClean="0"/>
          </a:p>
          <a:p>
            <a:r>
              <a:rPr lang="ja-JP" altLang="en-US" dirty="0" smtClean="0"/>
              <a:t>・量子効果に基づく動作</a:t>
            </a:r>
            <a:endParaRPr kumimoji="1" lang="ja-JP" altLang="en-US" dirty="0"/>
          </a:p>
        </p:txBody>
      </p:sp>
      <p:sp>
        <p:nvSpPr>
          <p:cNvPr id="10" name="正方形/長方形 9"/>
          <p:cNvSpPr/>
          <p:nvPr/>
        </p:nvSpPr>
        <p:spPr>
          <a:xfrm>
            <a:off x="3276600" y="1034534"/>
            <a:ext cx="2339102" cy="461665"/>
          </a:xfrm>
          <a:prstGeom prst="rect">
            <a:avLst/>
          </a:prstGeom>
        </p:spPr>
        <p:txBody>
          <a:bodyPr wrap="none">
            <a:spAutoFit/>
          </a:bodyPr>
          <a:lstStyle/>
          <a:p>
            <a:r>
              <a:rPr lang="ja-JP" altLang="en-US" sz="2400" dirty="0" smtClean="0"/>
              <a:t>一分子＝一素子</a:t>
            </a:r>
            <a:endParaRPr lang="ja-JP" altLang="en-US" sz="2400" dirty="0"/>
          </a:p>
        </p:txBody>
      </p:sp>
      <p:sp>
        <p:nvSpPr>
          <p:cNvPr id="12" name="正方形/長方形 11"/>
          <p:cNvSpPr/>
          <p:nvPr/>
        </p:nvSpPr>
        <p:spPr>
          <a:xfrm>
            <a:off x="1143000" y="1496199"/>
            <a:ext cx="7162800" cy="2237601"/>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26374" y="2412128"/>
            <a:ext cx="6325428" cy="4445872"/>
          </a:xfrm>
          <a:prstGeom prst="rect">
            <a:avLst/>
          </a:prstGeom>
        </p:spPr>
      </p:pic>
      <p:pic>
        <p:nvPicPr>
          <p:cNvPr id="3" name="図 2"/>
          <p:cNvPicPr>
            <a:picLocks noChangeAspect="1"/>
          </p:cNvPicPr>
          <p:nvPr/>
        </p:nvPicPr>
        <p:blipFill>
          <a:blip r:embed="rId3"/>
          <a:stretch>
            <a:fillRect/>
          </a:stretch>
        </p:blipFill>
        <p:spPr>
          <a:xfrm>
            <a:off x="862774" y="1076445"/>
            <a:ext cx="3404426" cy="1900949"/>
          </a:xfrm>
          <a:prstGeom prst="rect">
            <a:avLst/>
          </a:prstGeom>
        </p:spPr>
      </p:pic>
      <p:grpSp>
        <p:nvGrpSpPr>
          <p:cNvPr id="9" name="図形グループ 8"/>
          <p:cNvGrpSpPr/>
          <p:nvPr/>
        </p:nvGrpSpPr>
        <p:grpSpPr>
          <a:xfrm>
            <a:off x="6921500" y="1587500"/>
            <a:ext cx="1841500" cy="457204"/>
            <a:chOff x="6921500" y="1816098"/>
            <a:chExt cx="1841500" cy="457204"/>
          </a:xfrm>
        </p:grpSpPr>
        <p:sp>
          <p:nvSpPr>
            <p:cNvPr id="4" name="正方形/長方形 3"/>
            <p:cNvSpPr/>
            <p:nvPr/>
          </p:nvSpPr>
          <p:spPr>
            <a:xfrm>
              <a:off x="6921500" y="2026920"/>
              <a:ext cx="1841500" cy="246382"/>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flipV="1">
              <a:off x="6921500" y="1816102"/>
              <a:ext cx="1841500" cy="210818"/>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flipV="1">
              <a:off x="6921500" y="1816098"/>
              <a:ext cx="1841500" cy="4571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4724400" y="2304534"/>
            <a:ext cx="2165677" cy="369332"/>
          </a:xfrm>
          <a:prstGeom prst="rect">
            <a:avLst/>
          </a:prstGeom>
          <a:noFill/>
        </p:spPr>
        <p:txBody>
          <a:bodyPr wrap="none" rtlCol="0">
            <a:spAutoFit/>
          </a:bodyPr>
          <a:lstStyle/>
          <a:p>
            <a:r>
              <a:rPr kumimoji="1" lang="ja-JP" altLang="en-US" dirty="0" smtClean="0"/>
              <a:t>りんせい銅（バネ材）</a:t>
            </a:r>
            <a:endParaRPr kumimoji="1" lang="ja-JP" altLang="en-US" dirty="0"/>
          </a:p>
        </p:txBody>
      </p:sp>
      <p:sp>
        <p:nvSpPr>
          <p:cNvPr id="8" name="テキスト ボックス 7"/>
          <p:cNvSpPr txBox="1"/>
          <p:nvPr/>
        </p:nvSpPr>
        <p:spPr>
          <a:xfrm>
            <a:off x="4521840" y="1631432"/>
            <a:ext cx="2007881" cy="369332"/>
          </a:xfrm>
          <a:prstGeom prst="rect">
            <a:avLst/>
          </a:prstGeom>
          <a:noFill/>
        </p:spPr>
        <p:txBody>
          <a:bodyPr wrap="none" rtlCol="0">
            <a:spAutoFit/>
          </a:bodyPr>
          <a:lstStyle/>
          <a:p>
            <a:r>
              <a:rPr kumimoji="1" lang="ja-JP" altLang="en-US" dirty="0" smtClean="0"/>
              <a:t>ポリイミド（絶縁膜）</a:t>
            </a:r>
            <a:endParaRPr kumimoji="1" lang="ja-JP" altLang="en-US" dirty="0"/>
          </a:p>
        </p:txBody>
      </p:sp>
      <p:cxnSp>
        <p:nvCxnSpPr>
          <p:cNvPr id="11" name="直線コネクタ 10"/>
          <p:cNvCxnSpPr>
            <a:endCxn id="5" idx="1"/>
          </p:cNvCxnSpPr>
          <p:nvPr/>
        </p:nvCxnSpPr>
        <p:spPr>
          <a:xfrm flipV="1">
            <a:off x="6377327" y="1692913"/>
            <a:ext cx="544173" cy="10540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V="1">
            <a:off x="3213100" y="2000764"/>
            <a:ext cx="1308740" cy="4884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5400000">
            <a:off x="6709033" y="2010033"/>
            <a:ext cx="488437" cy="469901"/>
          </a:xfrm>
          <a:prstGeom prst="line">
            <a:avLst/>
          </a:prstGeom>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5320571" y="1076445"/>
            <a:ext cx="646331" cy="369332"/>
          </a:xfrm>
          <a:prstGeom prst="rect">
            <a:avLst/>
          </a:prstGeom>
          <a:noFill/>
        </p:spPr>
        <p:txBody>
          <a:bodyPr wrap="none" rtlCol="0">
            <a:spAutoFit/>
          </a:bodyPr>
          <a:lstStyle/>
          <a:p>
            <a:r>
              <a:rPr kumimoji="1" lang="ja-JP" altLang="en-US" dirty="0" smtClean="0"/>
              <a:t>電極</a:t>
            </a:r>
            <a:endParaRPr kumimoji="1" lang="ja-JP" altLang="en-US" dirty="0"/>
          </a:p>
        </p:txBody>
      </p:sp>
      <p:cxnSp>
        <p:nvCxnSpPr>
          <p:cNvPr id="21" name="直線コネクタ 20"/>
          <p:cNvCxnSpPr>
            <a:endCxn id="19" idx="3"/>
          </p:cNvCxnSpPr>
          <p:nvPr/>
        </p:nvCxnSpPr>
        <p:spPr>
          <a:xfrm rot="10800000">
            <a:off x="5966902" y="1261112"/>
            <a:ext cx="1221300" cy="3263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線コネクタ 22"/>
          <p:cNvCxnSpPr>
            <a:stCxn id="19" idx="1"/>
          </p:cNvCxnSpPr>
          <p:nvPr/>
        </p:nvCxnSpPr>
        <p:spPr>
          <a:xfrm rot="10800000" flipV="1">
            <a:off x="4013201" y="1261110"/>
            <a:ext cx="1307371" cy="537211"/>
          </a:xfrm>
          <a:prstGeom prst="line">
            <a:avLst/>
          </a:prstGeom>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0" y="0"/>
            <a:ext cx="1374219"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精密な</a:t>
            </a:r>
            <a:r>
              <a:rPr kumimoji="1" lang="en-US" altLang="ja-JP" dirty="0" smtClean="0"/>
              <a:t>MCBJ</a:t>
            </a:r>
            <a:endParaRPr kumimoji="1" lang="ja-JP"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327150" y="247650"/>
            <a:ext cx="2984500" cy="1511300"/>
          </a:xfrm>
          <a:prstGeom prst="rect">
            <a:avLst/>
          </a:prstGeom>
        </p:spPr>
      </p:pic>
      <p:pic>
        <p:nvPicPr>
          <p:cNvPr id="3" name="図 2"/>
          <p:cNvPicPr>
            <a:picLocks noChangeAspect="1"/>
          </p:cNvPicPr>
          <p:nvPr/>
        </p:nvPicPr>
        <p:blipFill>
          <a:blip r:embed="rId3"/>
          <a:stretch>
            <a:fillRect/>
          </a:stretch>
        </p:blipFill>
        <p:spPr>
          <a:xfrm>
            <a:off x="1066800" y="2019300"/>
            <a:ext cx="3810000" cy="3708400"/>
          </a:xfrm>
          <a:prstGeom prst="rect">
            <a:avLst/>
          </a:prstGeom>
        </p:spPr>
      </p:pic>
      <p:sp>
        <p:nvSpPr>
          <p:cNvPr id="4" name="テキスト ボックス 3"/>
          <p:cNvSpPr txBox="1"/>
          <p:nvPr/>
        </p:nvSpPr>
        <p:spPr>
          <a:xfrm>
            <a:off x="5219700" y="5016500"/>
            <a:ext cx="2738250" cy="369332"/>
          </a:xfrm>
          <a:prstGeom prst="rect">
            <a:avLst/>
          </a:prstGeom>
          <a:noFill/>
        </p:spPr>
        <p:txBody>
          <a:bodyPr wrap="none" rtlCol="0">
            <a:spAutoFit/>
          </a:bodyPr>
          <a:lstStyle/>
          <a:p>
            <a:r>
              <a:rPr kumimoji="1" lang="ja-JP" altLang="en-US" dirty="0" smtClean="0"/>
              <a:t>市販のベンディングマシン</a:t>
            </a:r>
            <a:endParaRPr kumimoji="1" lang="ja-JP" altLang="en-US" dirty="0"/>
          </a:p>
        </p:txBody>
      </p:sp>
      <p:sp>
        <p:nvSpPr>
          <p:cNvPr id="5" name="テキスト ボックス 4"/>
          <p:cNvSpPr txBox="1"/>
          <p:nvPr/>
        </p:nvSpPr>
        <p:spPr>
          <a:xfrm>
            <a:off x="0" y="0"/>
            <a:ext cx="261494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MCBJ</a:t>
            </a:r>
            <a:r>
              <a:rPr kumimoji="1" lang="ja-JP" altLang="en-US" dirty="0" smtClean="0"/>
              <a:t>ができそうな市販品</a:t>
            </a:r>
            <a:endParaRPr kumimoji="1" lang="ja-JP"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358899" y="421640"/>
            <a:ext cx="7382841" cy="949960"/>
          </a:xfrm>
          <a:prstGeom prst="rect">
            <a:avLst/>
          </a:prstGeom>
        </p:spPr>
      </p:pic>
      <p:pic>
        <p:nvPicPr>
          <p:cNvPr id="5" name="図 4"/>
          <p:cNvPicPr>
            <a:picLocks noChangeAspect="1"/>
          </p:cNvPicPr>
          <p:nvPr/>
        </p:nvPicPr>
        <p:blipFill>
          <a:blip r:embed="rId3"/>
          <a:stretch>
            <a:fillRect/>
          </a:stretch>
        </p:blipFill>
        <p:spPr>
          <a:xfrm>
            <a:off x="1968500" y="2964179"/>
            <a:ext cx="6122735" cy="2903773"/>
          </a:xfrm>
          <a:prstGeom prst="rect">
            <a:avLst/>
          </a:prstGeom>
        </p:spPr>
      </p:pic>
      <p:pic>
        <p:nvPicPr>
          <p:cNvPr id="6" name="図 5"/>
          <p:cNvPicPr>
            <a:picLocks noChangeAspect="1"/>
          </p:cNvPicPr>
          <p:nvPr/>
        </p:nvPicPr>
        <p:blipFill>
          <a:blip r:embed="rId4"/>
          <a:stretch>
            <a:fillRect/>
          </a:stretch>
        </p:blipFill>
        <p:spPr>
          <a:xfrm>
            <a:off x="1142998" y="1371600"/>
            <a:ext cx="7329237" cy="1295400"/>
          </a:xfrm>
          <a:prstGeom prst="rect">
            <a:avLst/>
          </a:prstGeom>
        </p:spPr>
      </p:pic>
      <p:sp>
        <p:nvSpPr>
          <p:cNvPr id="7" name="テキスト ボックス 6"/>
          <p:cNvSpPr txBox="1"/>
          <p:nvPr/>
        </p:nvSpPr>
        <p:spPr>
          <a:xfrm>
            <a:off x="0" y="0"/>
            <a:ext cx="514215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分子エレクトロニクスを盛り上げて、盛り下げた論文</a:t>
            </a:r>
            <a:endParaRPr kumimoji="1" lang="ja-JP"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901700" y="406400"/>
            <a:ext cx="3276600" cy="1701800"/>
          </a:xfrm>
          <a:prstGeom prst="rect">
            <a:avLst/>
          </a:prstGeom>
        </p:spPr>
      </p:pic>
      <p:pic>
        <p:nvPicPr>
          <p:cNvPr id="3" name="図 2"/>
          <p:cNvPicPr>
            <a:picLocks noChangeAspect="1"/>
          </p:cNvPicPr>
          <p:nvPr/>
        </p:nvPicPr>
        <p:blipFill>
          <a:blip r:embed="rId3"/>
          <a:stretch>
            <a:fillRect/>
          </a:stretch>
        </p:blipFill>
        <p:spPr>
          <a:xfrm>
            <a:off x="660400" y="2298700"/>
            <a:ext cx="2179320" cy="3467100"/>
          </a:xfrm>
          <a:prstGeom prst="rect">
            <a:avLst/>
          </a:prstGeom>
        </p:spPr>
      </p:pic>
      <p:pic>
        <p:nvPicPr>
          <p:cNvPr id="4" name="図 3"/>
          <p:cNvPicPr>
            <a:picLocks noChangeAspect="1"/>
          </p:cNvPicPr>
          <p:nvPr/>
        </p:nvPicPr>
        <p:blipFill>
          <a:blip r:embed="rId4"/>
          <a:stretch>
            <a:fillRect/>
          </a:stretch>
        </p:blipFill>
        <p:spPr>
          <a:xfrm>
            <a:off x="2839720" y="2819400"/>
            <a:ext cx="2163278" cy="2946400"/>
          </a:xfrm>
          <a:prstGeom prst="rect">
            <a:avLst/>
          </a:prstGeom>
        </p:spPr>
      </p:pic>
      <p:pic>
        <p:nvPicPr>
          <p:cNvPr id="5" name="図 4"/>
          <p:cNvPicPr>
            <a:picLocks noChangeAspect="1"/>
          </p:cNvPicPr>
          <p:nvPr/>
        </p:nvPicPr>
        <p:blipFill>
          <a:blip r:embed="rId5"/>
          <a:stretch>
            <a:fillRect/>
          </a:stretch>
        </p:blipFill>
        <p:spPr>
          <a:xfrm>
            <a:off x="5354320" y="614680"/>
            <a:ext cx="3261360" cy="1259840"/>
          </a:xfrm>
          <a:prstGeom prst="rect">
            <a:avLst/>
          </a:prstGeom>
        </p:spPr>
      </p:pic>
      <p:pic>
        <p:nvPicPr>
          <p:cNvPr id="6" name="図 5"/>
          <p:cNvPicPr>
            <a:picLocks noChangeAspect="1"/>
          </p:cNvPicPr>
          <p:nvPr/>
        </p:nvPicPr>
        <p:blipFill>
          <a:blip r:embed="rId6"/>
          <a:stretch>
            <a:fillRect/>
          </a:stretch>
        </p:blipFill>
        <p:spPr>
          <a:xfrm>
            <a:off x="5613400" y="1874520"/>
            <a:ext cx="2712720" cy="2774560"/>
          </a:xfrm>
          <a:prstGeom prst="rect">
            <a:avLst/>
          </a:prstGeom>
        </p:spPr>
      </p:pic>
      <p:pic>
        <p:nvPicPr>
          <p:cNvPr id="7" name="図 6"/>
          <p:cNvPicPr>
            <a:picLocks noChangeAspect="1"/>
          </p:cNvPicPr>
          <p:nvPr/>
        </p:nvPicPr>
        <p:blipFill>
          <a:blip r:embed="rId7"/>
          <a:stretch>
            <a:fillRect/>
          </a:stretch>
        </p:blipFill>
        <p:spPr>
          <a:xfrm>
            <a:off x="6667500" y="4796131"/>
            <a:ext cx="1249680" cy="1939338"/>
          </a:xfrm>
          <a:prstGeom prst="rect">
            <a:avLst/>
          </a:prstGeom>
        </p:spPr>
      </p:pic>
      <p:pic>
        <p:nvPicPr>
          <p:cNvPr id="8" name="図 7"/>
          <p:cNvPicPr>
            <a:picLocks noChangeAspect="1"/>
          </p:cNvPicPr>
          <p:nvPr/>
        </p:nvPicPr>
        <p:blipFill>
          <a:blip r:embed="rId8"/>
          <a:stretch>
            <a:fillRect/>
          </a:stretch>
        </p:blipFill>
        <p:spPr>
          <a:xfrm>
            <a:off x="511910" y="6273800"/>
            <a:ext cx="5418990" cy="406424"/>
          </a:xfrm>
          <a:prstGeom prst="rect">
            <a:avLst/>
          </a:prstGeom>
        </p:spPr>
      </p:pic>
      <p:sp>
        <p:nvSpPr>
          <p:cNvPr id="9" name="テキスト ボックス 8"/>
          <p:cNvSpPr txBox="1"/>
          <p:nvPr/>
        </p:nvSpPr>
        <p:spPr>
          <a:xfrm>
            <a:off x="0" y="0"/>
            <a:ext cx="5034739"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分子エレクトロニクスで最も良く出てくる論文だが</a:t>
            </a:r>
            <a:r>
              <a:rPr kumimoji="1" lang="en-US" altLang="ja-JP" dirty="0" smtClean="0"/>
              <a:t>…</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49300" y="387350"/>
            <a:ext cx="4521200" cy="1917700"/>
          </a:xfrm>
          <a:prstGeom prst="rect">
            <a:avLst/>
          </a:prstGeom>
        </p:spPr>
      </p:pic>
      <p:pic>
        <p:nvPicPr>
          <p:cNvPr id="3" name="図 2"/>
          <p:cNvPicPr>
            <a:picLocks noChangeAspect="1"/>
          </p:cNvPicPr>
          <p:nvPr/>
        </p:nvPicPr>
        <p:blipFill>
          <a:blip r:embed="rId3"/>
          <a:stretch>
            <a:fillRect/>
          </a:stretch>
        </p:blipFill>
        <p:spPr>
          <a:xfrm>
            <a:off x="7843540" y="0"/>
            <a:ext cx="1320800" cy="1308100"/>
          </a:xfrm>
          <a:prstGeom prst="rect">
            <a:avLst/>
          </a:prstGeom>
        </p:spPr>
      </p:pic>
      <p:pic>
        <p:nvPicPr>
          <p:cNvPr id="4" name="図 3"/>
          <p:cNvPicPr>
            <a:picLocks noChangeAspect="1"/>
          </p:cNvPicPr>
          <p:nvPr/>
        </p:nvPicPr>
        <p:blipFill>
          <a:blip r:embed="rId4"/>
          <a:stretch>
            <a:fillRect/>
          </a:stretch>
        </p:blipFill>
        <p:spPr>
          <a:xfrm>
            <a:off x="749300" y="2476500"/>
            <a:ext cx="6639560" cy="787400"/>
          </a:xfrm>
          <a:prstGeom prst="rect">
            <a:avLst/>
          </a:prstGeom>
        </p:spPr>
      </p:pic>
      <p:pic>
        <p:nvPicPr>
          <p:cNvPr id="5" name="図 4"/>
          <p:cNvPicPr>
            <a:picLocks noChangeAspect="1"/>
          </p:cNvPicPr>
          <p:nvPr/>
        </p:nvPicPr>
        <p:blipFill>
          <a:blip r:embed="rId5"/>
          <a:stretch>
            <a:fillRect/>
          </a:stretch>
        </p:blipFill>
        <p:spPr>
          <a:xfrm>
            <a:off x="6082097" y="1943100"/>
            <a:ext cx="2613525" cy="3949700"/>
          </a:xfrm>
          <a:prstGeom prst="rect">
            <a:avLst/>
          </a:prstGeom>
        </p:spPr>
      </p:pic>
      <p:pic>
        <p:nvPicPr>
          <p:cNvPr id="6" name="図 5"/>
          <p:cNvPicPr>
            <a:picLocks noChangeAspect="1"/>
          </p:cNvPicPr>
          <p:nvPr/>
        </p:nvPicPr>
        <p:blipFill>
          <a:blip r:embed="rId6"/>
          <a:stretch>
            <a:fillRect/>
          </a:stretch>
        </p:blipFill>
        <p:spPr>
          <a:xfrm>
            <a:off x="1093036" y="3492500"/>
            <a:ext cx="3593263" cy="2400300"/>
          </a:xfrm>
          <a:prstGeom prst="rect">
            <a:avLst/>
          </a:prstGeom>
        </p:spPr>
      </p:pic>
      <p:sp>
        <p:nvSpPr>
          <p:cNvPr id="7" name="テキスト ボックス 6"/>
          <p:cNvSpPr txBox="1"/>
          <p:nvPr/>
        </p:nvSpPr>
        <p:spPr>
          <a:xfrm>
            <a:off x="3193583" y="5892800"/>
            <a:ext cx="1492716" cy="276999"/>
          </a:xfrm>
          <a:prstGeom prst="rect">
            <a:avLst/>
          </a:prstGeom>
          <a:noFill/>
        </p:spPr>
        <p:txBody>
          <a:bodyPr wrap="none" rtlCol="0">
            <a:spAutoFit/>
          </a:bodyPr>
          <a:lstStyle/>
          <a:p>
            <a:r>
              <a:rPr kumimoji="1" lang="en-US" altLang="ja-JP" sz="1200" dirty="0" smtClean="0"/>
              <a:t>Figures from website</a:t>
            </a:r>
            <a:endParaRPr kumimoji="1" lang="ja-JP" altLang="en-US" sz="1200" dirty="0"/>
          </a:p>
        </p:txBody>
      </p:sp>
      <p:sp>
        <p:nvSpPr>
          <p:cNvPr id="8" name="テキスト ボックス 7"/>
          <p:cNvSpPr txBox="1"/>
          <p:nvPr/>
        </p:nvSpPr>
        <p:spPr>
          <a:xfrm>
            <a:off x="0" y="0"/>
            <a:ext cx="398979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ja-JP" altLang="en-US" dirty="0" smtClean="0"/>
              <a:t>エレクトロマイグレーションは</a:t>
            </a:r>
            <a:r>
              <a:rPr kumimoji="1" lang="ja-JP" altLang="en-US" dirty="0" smtClean="0"/>
              <a:t>あやしい。</a:t>
            </a:r>
            <a:endParaRPr kumimoji="1" lang="ja-JP" altLang="en-US" dirty="0"/>
          </a:p>
        </p:txBody>
      </p:sp>
      <p:sp>
        <p:nvSpPr>
          <p:cNvPr id="9" name="テキスト ボックス 8"/>
          <p:cNvSpPr txBox="1"/>
          <p:nvPr/>
        </p:nvSpPr>
        <p:spPr>
          <a:xfrm>
            <a:off x="5091703" y="6475968"/>
            <a:ext cx="407263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最近はよりよいとされる</a:t>
            </a:r>
            <a:r>
              <a:rPr kumimoji="1" lang="en-US" altLang="ja-JP" dirty="0" smtClean="0"/>
              <a:t>EM</a:t>
            </a:r>
            <a:r>
              <a:rPr kumimoji="1" lang="ja-JP" altLang="en-US" dirty="0" smtClean="0"/>
              <a:t>が開発された</a:t>
            </a:r>
            <a:endParaRPr kumimoji="1" lang="ja-JP"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76200"/>
            <a:ext cx="8229600" cy="868363"/>
          </a:xfrm>
        </p:spPr>
        <p:txBody>
          <a:bodyPr/>
          <a:lstStyle/>
          <a:p>
            <a:r>
              <a:rPr lang="ja-JP" altLang="en-US" smtClean="0">
                <a:cs typeface="ＭＳ Ｐゴシック" pitchFamily="-29" charset="-128"/>
              </a:rPr>
              <a:t>単一分子計測の難しさ</a:t>
            </a:r>
          </a:p>
        </p:txBody>
      </p:sp>
      <p:grpSp>
        <p:nvGrpSpPr>
          <p:cNvPr id="2" name="図形グループ 99"/>
          <p:cNvGrpSpPr>
            <a:grpSpLocks/>
          </p:cNvGrpSpPr>
          <p:nvPr/>
        </p:nvGrpSpPr>
        <p:grpSpPr bwMode="auto">
          <a:xfrm>
            <a:off x="381000" y="914400"/>
            <a:ext cx="3970338" cy="4572000"/>
            <a:chOff x="381000" y="914400"/>
            <a:chExt cx="3971024" cy="4572744"/>
          </a:xfrm>
        </p:grpSpPr>
        <p:sp>
          <p:nvSpPr>
            <p:cNvPr id="94" name="正方形/長方形 93"/>
            <p:cNvSpPr/>
            <p:nvPr/>
          </p:nvSpPr>
          <p:spPr>
            <a:xfrm>
              <a:off x="381000" y="939804"/>
              <a:ext cx="3886871" cy="4547340"/>
            </a:xfrm>
            <a:prstGeom prst="rect">
              <a:avLst/>
            </a:prstGeom>
            <a:solidFill>
              <a:schemeClr val="bg1"/>
            </a:solidFill>
            <a:ln>
              <a:solidFill>
                <a:schemeClr val="tx1"/>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ぶん</a:t>
              </a:r>
            </a:p>
          </p:txBody>
        </p:sp>
        <p:sp>
          <p:nvSpPr>
            <p:cNvPr id="17482" name="テキスト ボックス 3"/>
            <p:cNvSpPr txBox="1">
              <a:spLocks noChangeArrowheads="1"/>
            </p:cNvSpPr>
            <p:nvPr/>
          </p:nvSpPr>
          <p:spPr bwMode="auto">
            <a:xfrm>
              <a:off x="381000" y="914400"/>
              <a:ext cx="3886200" cy="369332"/>
            </a:xfrm>
            <a:prstGeom prst="rect">
              <a:avLst/>
            </a:prstGeom>
            <a:noFill/>
            <a:ln w="9525">
              <a:noFill/>
              <a:miter lim="800000"/>
              <a:headEnd/>
              <a:tailEnd/>
            </a:ln>
          </p:spPr>
          <p:txBody>
            <a:bodyPr>
              <a:prstTxWarp prst="textNoShape">
                <a:avLst/>
              </a:prstTxWarp>
              <a:spAutoFit/>
            </a:bodyPr>
            <a:lstStyle/>
            <a:p>
              <a:pPr algn="ctr"/>
              <a:r>
                <a:rPr lang="ja-JP" altLang="en-US">
                  <a:solidFill>
                    <a:srgbClr val="FF0000"/>
                  </a:solidFill>
                </a:rPr>
                <a:t>「単分子のような」挙動を与える構造</a:t>
              </a:r>
            </a:p>
          </p:txBody>
        </p:sp>
        <p:sp>
          <p:nvSpPr>
            <p:cNvPr id="5" name="片側の 2 つの角を切り取った四角形 4"/>
            <p:cNvSpPr/>
            <p:nvPr/>
          </p:nvSpPr>
          <p:spPr>
            <a:xfrm rot="5400000">
              <a:off x="1324141" y="1638414"/>
              <a:ext cx="609699" cy="685918"/>
            </a:xfrm>
            <a:prstGeom prst="snip2SameRect">
              <a:avLst/>
            </a:prstGeom>
            <a:solidFill>
              <a:schemeClr val="bg1">
                <a:lumMod val="6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 name="片側の 2 つの角を切り取った四角形 5"/>
            <p:cNvSpPr/>
            <p:nvPr/>
          </p:nvSpPr>
          <p:spPr>
            <a:xfrm rot="16200000" flipH="1">
              <a:off x="2810298" y="1638414"/>
              <a:ext cx="609699" cy="685918"/>
            </a:xfrm>
            <a:prstGeom prst="snip2SameRect">
              <a:avLst/>
            </a:prstGeom>
            <a:solidFill>
              <a:schemeClr val="bg1">
                <a:lumMod val="6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 name="六角形 6"/>
            <p:cNvSpPr/>
            <p:nvPr/>
          </p:nvSpPr>
          <p:spPr>
            <a:xfrm>
              <a:off x="1971950" y="1714630"/>
              <a:ext cx="352486"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 name="六角形 7"/>
            <p:cNvSpPr/>
            <p:nvPr/>
          </p:nvSpPr>
          <p:spPr>
            <a:xfrm>
              <a:off x="2010056" y="2095692"/>
              <a:ext cx="352486"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9" name="六角形 8"/>
            <p:cNvSpPr/>
            <p:nvPr/>
          </p:nvSpPr>
          <p:spPr>
            <a:xfrm>
              <a:off x="2391122" y="1828949"/>
              <a:ext cx="352486"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0" name="片側の 2 つの角を切り取った四角形 9"/>
            <p:cNvSpPr/>
            <p:nvPr/>
          </p:nvSpPr>
          <p:spPr>
            <a:xfrm rot="5400000">
              <a:off x="1219348" y="3354782"/>
              <a:ext cx="609699" cy="685918"/>
            </a:xfrm>
            <a:prstGeom prst="snip2SameRect">
              <a:avLst/>
            </a:prstGeom>
            <a:solidFill>
              <a:schemeClr val="bg1">
                <a:lumMod val="6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1" name="片側の 2 つの角を切り取った四角形 10"/>
            <p:cNvSpPr/>
            <p:nvPr/>
          </p:nvSpPr>
          <p:spPr>
            <a:xfrm rot="16200000" flipH="1">
              <a:off x="2972251" y="3354782"/>
              <a:ext cx="609699" cy="685918"/>
            </a:xfrm>
            <a:prstGeom prst="snip2SameRect">
              <a:avLst/>
            </a:prstGeom>
            <a:solidFill>
              <a:schemeClr val="bg1">
                <a:lumMod val="6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2" name="六角形 11"/>
            <p:cNvSpPr/>
            <p:nvPr/>
          </p:nvSpPr>
          <p:spPr>
            <a:xfrm>
              <a:off x="1867157" y="3430997"/>
              <a:ext cx="354074"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5" name="円/楕円 14"/>
            <p:cNvSpPr/>
            <p:nvPr/>
          </p:nvSpPr>
          <p:spPr>
            <a:xfrm>
              <a:off x="2286329" y="3496095"/>
              <a:ext cx="352486" cy="354071"/>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6" name="六角形 15"/>
            <p:cNvSpPr/>
            <p:nvPr/>
          </p:nvSpPr>
          <p:spPr>
            <a:xfrm>
              <a:off x="2667395" y="3430997"/>
              <a:ext cx="352486"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7493" name="テキスト ボックス 16"/>
            <p:cNvSpPr txBox="1">
              <a:spLocks noChangeArrowheads="1"/>
            </p:cNvSpPr>
            <p:nvPr/>
          </p:nvSpPr>
          <p:spPr bwMode="auto">
            <a:xfrm>
              <a:off x="866638" y="2335769"/>
              <a:ext cx="3171962" cy="369332"/>
            </a:xfrm>
            <a:prstGeom prst="rect">
              <a:avLst/>
            </a:prstGeom>
            <a:noFill/>
            <a:ln w="9525">
              <a:noFill/>
              <a:miter lim="800000"/>
              <a:headEnd/>
              <a:tailEnd/>
            </a:ln>
          </p:spPr>
          <p:txBody>
            <a:bodyPr wrap="none">
              <a:prstTxWarp prst="textNoShape">
                <a:avLst/>
              </a:prstTxWarp>
              <a:spAutoFit/>
            </a:bodyPr>
            <a:lstStyle/>
            <a:p>
              <a:r>
                <a:rPr lang="ja-JP" altLang="en-US"/>
                <a:t>複数の分子が電気伝導に寄与</a:t>
              </a:r>
            </a:p>
          </p:txBody>
        </p:sp>
        <p:sp>
          <p:nvSpPr>
            <p:cNvPr id="17494" name="テキスト ボックス 17"/>
            <p:cNvSpPr txBox="1">
              <a:spLocks noChangeArrowheads="1"/>
            </p:cNvSpPr>
            <p:nvPr/>
          </p:nvSpPr>
          <p:spPr bwMode="auto">
            <a:xfrm>
              <a:off x="762000" y="4154269"/>
              <a:ext cx="3590024" cy="646331"/>
            </a:xfrm>
            <a:prstGeom prst="rect">
              <a:avLst/>
            </a:prstGeom>
            <a:noFill/>
            <a:ln w="9525">
              <a:noFill/>
              <a:miter lim="800000"/>
              <a:headEnd/>
              <a:tailEnd/>
            </a:ln>
          </p:spPr>
          <p:txBody>
            <a:bodyPr>
              <a:prstTxWarp prst="textNoShape">
                <a:avLst/>
              </a:prstTxWarp>
              <a:spAutoFit/>
            </a:bodyPr>
            <a:lstStyle/>
            <a:p>
              <a:r>
                <a:rPr lang="ja-JP" altLang="en-US"/>
                <a:t>電極作成時に生じた「金属カス」が電気伝導に寄与</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2"/>
            <a:ext cx="8229600" cy="1143000"/>
          </a:xfrm>
        </p:spPr>
        <p:txBody>
          <a:bodyPr/>
          <a:lstStyle/>
          <a:p>
            <a:r>
              <a:rPr lang="ja-JP" altLang="en-US" dirty="0" smtClean="0"/>
              <a:t>分子の存在を示すには？</a:t>
            </a:r>
            <a:endParaRPr lang="ja-JP" altLang="en-US" dirty="0"/>
          </a:p>
        </p:txBody>
      </p:sp>
      <p:pic>
        <p:nvPicPr>
          <p:cNvPr id="4" name="図 3"/>
          <p:cNvPicPr>
            <a:picLocks noChangeAspect="1"/>
          </p:cNvPicPr>
          <p:nvPr/>
        </p:nvPicPr>
        <p:blipFill>
          <a:blip r:embed="rId2"/>
          <a:stretch>
            <a:fillRect/>
          </a:stretch>
        </p:blipFill>
        <p:spPr>
          <a:xfrm>
            <a:off x="2209237" y="1267337"/>
            <a:ext cx="6477563" cy="4272280"/>
          </a:xfrm>
          <a:prstGeom prst="rect">
            <a:avLst/>
          </a:prstGeom>
        </p:spPr>
      </p:pic>
      <p:grpSp>
        <p:nvGrpSpPr>
          <p:cNvPr id="3" name="図形グループ 16"/>
          <p:cNvGrpSpPr/>
          <p:nvPr/>
        </p:nvGrpSpPr>
        <p:grpSpPr>
          <a:xfrm>
            <a:off x="457200" y="4779408"/>
            <a:ext cx="1896420" cy="1223962"/>
            <a:chOff x="1690132" y="3810001"/>
            <a:chExt cx="2775426" cy="1791279"/>
          </a:xfrm>
        </p:grpSpPr>
        <p:cxnSp>
          <p:nvCxnSpPr>
            <p:cNvPr id="5" name="直線コネクタ 4"/>
            <p:cNvCxnSpPr/>
            <p:nvPr/>
          </p:nvCxnSpPr>
          <p:spPr>
            <a:xfrm rot="5400000">
              <a:off x="1306304" y="4704845"/>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6" name="正方形/長方形 5"/>
            <p:cNvSpPr/>
            <p:nvPr/>
          </p:nvSpPr>
          <p:spPr>
            <a:xfrm>
              <a:off x="2635311" y="4693286"/>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635311" y="4088944"/>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rot="5400000">
              <a:off x="3059698" y="4704846"/>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90132" y="4305876"/>
              <a:ext cx="511016" cy="12954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954542" y="4693286"/>
              <a:ext cx="511016" cy="9079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 name="曲線コネクタ 10"/>
            <p:cNvCxnSpPr/>
            <p:nvPr/>
          </p:nvCxnSpPr>
          <p:spPr>
            <a:xfrm flipV="1">
              <a:off x="2202738" y="4088944"/>
              <a:ext cx="432573" cy="216933"/>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曲線コネクタ 75"/>
            <p:cNvCxnSpPr>
              <a:endCxn id="6" idx="1"/>
            </p:cNvCxnSpPr>
            <p:nvPr/>
          </p:nvCxnSpPr>
          <p:spPr>
            <a:xfrm rot="16200000" flipH="1">
              <a:off x="2170292" y="4336732"/>
              <a:ext cx="495875" cy="434163"/>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曲線コネクタ 80"/>
            <p:cNvCxnSpPr>
              <a:endCxn id="7" idx="3"/>
            </p:cNvCxnSpPr>
            <p:nvPr/>
          </p:nvCxnSpPr>
          <p:spPr>
            <a:xfrm rot="16200000" flipV="1">
              <a:off x="3637231" y="4205495"/>
              <a:ext cx="325398" cy="309228"/>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曲線コネクタ 75"/>
            <p:cNvCxnSpPr>
              <a:endCxn id="6" idx="3"/>
            </p:cNvCxnSpPr>
            <p:nvPr/>
          </p:nvCxnSpPr>
          <p:spPr>
            <a:xfrm rot="10800000">
              <a:off x="3645316" y="4801753"/>
              <a:ext cx="309228" cy="108465"/>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1"/>
              <a:endCxn id="7" idx="3"/>
            </p:cNvCxnSpPr>
            <p:nvPr/>
          </p:nvCxnSpPr>
          <p:spPr>
            <a:xfrm rot="10800000" flipH="1">
              <a:off x="2635310" y="4197410"/>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rot="10800000" flipH="1">
              <a:off x="2614276" y="4800163"/>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9" name="直線矢印コネクタ 18"/>
          <p:cNvCxnSpPr/>
          <p:nvPr/>
        </p:nvCxnSpPr>
        <p:spPr>
          <a:xfrm rot="5400000" flipH="1" flipV="1">
            <a:off x="2184207" y="5213534"/>
            <a:ext cx="338827"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2318059" y="4967920"/>
            <a:ext cx="525504" cy="461665"/>
          </a:xfrm>
          <a:prstGeom prst="rect">
            <a:avLst/>
          </a:prstGeom>
          <a:noFill/>
        </p:spPr>
        <p:txBody>
          <a:bodyPr wrap="none" rtlCol="0">
            <a:spAutoFit/>
          </a:bodyPr>
          <a:lstStyle/>
          <a:p>
            <a:r>
              <a:rPr kumimoji="1" lang="en-US" altLang="ja-JP" sz="2400" dirty="0" smtClean="0"/>
              <a:t>EG</a:t>
            </a:r>
            <a:endParaRPr kumimoji="1" lang="ja-JP" altLang="en-US" sz="2400" dirty="0"/>
          </a:p>
        </p:txBody>
      </p:sp>
      <p:sp>
        <p:nvSpPr>
          <p:cNvPr id="21" name="テキスト ボックス 20"/>
          <p:cNvSpPr txBox="1"/>
          <p:nvPr/>
        </p:nvSpPr>
        <p:spPr>
          <a:xfrm>
            <a:off x="755571" y="4574273"/>
            <a:ext cx="370264" cy="461665"/>
          </a:xfrm>
          <a:prstGeom prst="rect">
            <a:avLst/>
          </a:prstGeom>
          <a:noFill/>
        </p:spPr>
        <p:txBody>
          <a:bodyPr wrap="none" rtlCol="0">
            <a:spAutoFit/>
          </a:bodyPr>
          <a:lstStyle/>
          <a:p>
            <a:r>
              <a:rPr lang="en-US" altLang="ja-JP" sz="2400" dirty="0" smtClean="0">
                <a:latin typeface="Symbol" charset="2"/>
                <a:cs typeface="Symbol" charset="2"/>
              </a:rPr>
              <a:t>G</a:t>
            </a:r>
            <a:endParaRPr kumimoji="1" lang="ja-JP" altLang="en-US" sz="2400" dirty="0">
              <a:latin typeface="Symbol" charset="2"/>
              <a:cs typeface="Symbol" charset="2"/>
            </a:endParaRPr>
          </a:p>
        </p:txBody>
      </p:sp>
      <p:sp>
        <p:nvSpPr>
          <p:cNvPr id="22" name="テキスト ボックス 21"/>
          <p:cNvSpPr txBox="1"/>
          <p:nvPr/>
        </p:nvSpPr>
        <p:spPr>
          <a:xfrm>
            <a:off x="5019360" y="5981700"/>
            <a:ext cx="3667440" cy="369332"/>
          </a:xfrm>
          <a:prstGeom prst="rect">
            <a:avLst/>
          </a:prstGeom>
          <a:noFill/>
        </p:spPr>
        <p:txBody>
          <a:bodyPr wrap="none" rtlCol="0">
            <a:spAutoFit/>
          </a:bodyPr>
          <a:lstStyle/>
          <a:p>
            <a:r>
              <a:rPr kumimoji="1" lang="en-US" altLang="ja-JP" dirty="0" err="1" smtClean="0"/>
              <a:t>Troisi</a:t>
            </a:r>
            <a:r>
              <a:rPr kumimoji="1" lang="en-US" altLang="ja-JP" dirty="0" smtClean="0"/>
              <a:t> and </a:t>
            </a:r>
            <a:r>
              <a:rPr kumimoji="1" lang="en-US" altLang="ja-JP" dirty="0" err="1" smtClean="0"/>
              <a:t>Ratner</a:t>
            </a:r>
            <a:r>
              <a:rPr kumimoji="1" lang="en-US" altLang="ja-JP" dirty="0" smtClean="0"/>
              <a:t>, small, 2, 172, 2006. </a:t>
            </a:r>
            <a:endParaRPr kumimoji="1" lang="ja-JP" altLang="en-US" dirty="0"/>
          </a:p>
        </p:txBody>
      </p:sp>
      <p:sp>
        <p:nvSpPr>
          <p:cNvPr id="23" name="正方形/長方形 22"/>
          <p:cNvSpPr/>
          <p:nvPr/>
        </p:nvSpPr>
        <p:spPr>
          <a:xfrm>
            <a:off x="3195059" y="4436508"/>
            <a:ext cx="691141" cy="3429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6217659" y="4436508"/>
            <a:ext cx="691141" cy="3429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Inelastic tunneling spectroscopy</a:t>
            </a:r>
            <a:r>
              <a:rPr lang="ja-JP" altLang="en-US" dirty="0" smtClean="0"/>
              <a:t>による分子種の同定</a:t>
            </a:r>
            <a:endParaRPr lang="ja-JP" altLang="en-US" dirty="0"/>
          </a:p>
        </p:txBody>
      </p:sp>
      <p:pic>
        <p:nvPicPr>
          <p:cNvPr id="4" name="図 3"/>
          <p:cNvPicPr>
            <a:picLocks noChangeAspect="1"/>
          </p:cNvPicPr>
          <p:nvPr/>
        </p:nvPicPr>
        <p:blipFill>
          <a:blip r:embed="rId2"/>
          <a:stretch>
            <a:fillRect/>
          </a:stretch>
        </p:blipFill>
        <p:spPr>
          <a:xfrm>
            <a:off x="634999" y="1973580"/>
            <a:ext cx="7805213" cy="33985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87400" y="723900"/>
            <a:ext cx="3251200" cy="1803400"/>
          </a:xfrm>
          <a:prstGeom prst="rect">
            <a:avLst/>
          </a:prstGeom>
        </p:spPr>
      </p:pic>
      <p:sp>
        <p:nvSpPr>
          <p:cNvPr id="3" name="テキスト ボックス 2"/>
          <p:cNvSpPr txBox="1"/>
          <p:nvPr/>
        </p:nvSpPr>
        <p:spPr>
          <a:xfrm>
            <a:off x="4829414" y="539234"/>
            <a:ext cx="2390536" cy="369332"/>
          </a:xfrm>
          <a:prstGeom prst="rect">
            <a:avLst/>
          </a:prstGeom>
          <a:noFill/>
        </p:spPr>
        <p:txBody>
          <a:bodyPr wrap="none" rtlCol="0">
            <a:spAutoFit/>
          </a:bodyPr>
          <a:lstStyle/>
          <a:p>
            <a:r>
              <a:rPr kumimoji="1" lang="en-US" altLang="ja-JP" dirty="0" smtClean="0"/>
              <a:t>Nature, 419, 906, 2002.</a:t>
            </a:r>
            <a:endParaRPr kumimoji="1" lang="ja-JP" altLang="en-US" dirty="0"/>
          </a:p>
        </p:txBody>
      </p:sp>
      <p:pic>
        <p:nvPicPr>
          <p:cNvPr id="4" name="図 3"/>
          <p:cNvPicPr>
            <a:picLocks noChangeAspect="1"/>
          </p:cNvPicPr>
          <p:nvPr/>
        </p:nvPicPr>
        <p:blipFill>
          <a:blip r:embed="rId3"/>
          <a:stretch>
            <a:fillRect/>
          </a:stretch>
        </p:blipFill>
        <p:spPr>
          <a:xfrm>
            <a:off x="787400" y="2527300"/>
            <a:ext cx="2786380" cy="1966091"/>
          </a:xfrm>
          <a:prstGeom prst="rect">
            <a:avLst/>
          </a:prstGeom>
        </p:spPr>
      </p:pic>
      <p:pic>
        <p:nvPicPr>
          <p:cNvPr id="5" name="図 4"/>
          <p:cNvPicPr>
            <a:picLocks noChangeAspect="1"/>
          </p:cNvPicPr>
          <p:nvPr/>
        </p:nvPicPr>
        <p:blipFill>
          <a:blip r:embed="rId4"/>
          <a:stretch>
            <a:fillRect/>
          </a:stretch>
        </p:blipFill>
        <p:spPr>
          <a:xfrm>
            <a:off x="533400" y="4480560"/>
            <a:ext cx="3251200" cy="2377440"/>
          </a:xfrm>
          <a:prstGeom prst="rect">
            <a:avLst/>
          </a:prstGeom>
        </p:spPr>
      </p:pic>
      <p:pic>
        <p:nvPicPr>
          <p:cNvPr id="6" name="図 5"/>
          <p:cNvPicPr>
            <a:picLocks noChangeAspect="1"/>
          </p:cNvPicPr>
          <p:nvPr/>
        </p:nvPicPr>
        <p:blipFill>
          <a:blip r:embed="rId5"/>
          <a:stretch>
            <a:fillRect/>
          </a:stretch>
        </p:blipFill>
        <p:spPr>
          <a:xfrm>
            <a:off x="4572000" y="1478280"/>
            <a:ext cx="2794000" cy="3368040"/>
          </a:xfrm>
          <a:prstGeom prst="rect">
            <a:avLst/>
          </a:prstGeom>
        </p:spPr>
      </p:pic>
      <p:pic>
        <p:nvPicPr>
          <p:cNvPr id="7" name="図 6"/>
          <p:cNvPicPr>
            <a:picLocks noChangeAspect="1"/>
          </p:cNvPicPr>
          <p:nvPr/>
        </p:nvPicPr>
        <p:blipFill>
          <a:blip r:embed="rId6"/>
          <a:stretch>
            <a:fillRect/>
          </a:stretch>
        </p:blipFill>
        <p:spPr>
          <a:xfrm>
            <a:off x="4158376" y="5041900"/>
            <a:ext cx="3261360" cy="736600"/>
          </a:xfrm>
          <a:prstGeom prst="rect">
            <a:avLst/>
          </a:prstGeom>
        </p:spPr>
      </p:pic>
      <p:pic>
        <p:nvPicPr>
          <p:cNvPr id="8" name="図 7"/>
          <p:cNvPicPr>
            <a:picLocks noChangeAspect="1"/>
          </p:cNvPicPr>
          <p:nvPr/>
        </p:nvPicPr>
        <p:blipFill>
          <a:blip r:embed="rId7"/>
          <a:stretch>
            <a:fillRect/>
          </a:stretch>
        </p:blipFill>
        <p:spPr>
          <a:xfrm>
            <a:off x="7419736" y="4826000"/>
            <a:ext cx="1905000" cy="1905000"/>
          </a:xfrm>
          <a:prstGeom prst="rect">
            <a:avLst/>
          </a:prstGeom>
        </p:spPr>
      </p:pic>
      <p:pic>
        <p:nvPicPr>
          <p:cNvPr id="9" name="図 8"/>
          <p:cNvPicPr>
            <a:picLocks noChangeAspect="1"/>
          </p:cNvPicPr>
          <p:nvPr/>
        </p:nvPicPr>
        <p:blipFill>
          <a:blip r:embed="rId8"/>
          <a:stretch>
            <a:fillRect/>
          </a:stretch>
        </p:blipFill>
        <p:spPr>
          <a:xfrm>
            <a:off x="7219950" y="0"/>
            <a:ext cx="1924050" cy="1924050"/>
          </a:xfrm>
          <a:prstGeom prst="rect">
            <a:avLst/>
          </a:prstGeom>
        </p:spPr>
      </p:pic>
      <p:sp>
        <p:nvSpPr>
          <p:cNvPr id="10" name="テキスト ボックス 9"/>
          <p:cNvSpPr txBox="1"/>
          <p:nvPr/>
        </p:nvSpPr>
        <p:spPr>
          <a:xfrm>
            <a:off x="0" y="0"/>
            <a:ext cx="201870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分子計測のお手本</a:t>
            </a:r>
            <a:endParaRPr kumimoji="1" lang="ja-JP"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テキスト ボックス 1"/>
          <p:cNvSpPr txBox="1"/>
          <p:nvPr/>
        </p:nvSpPr>
        <p:spPr>
          <a:xfrm>
            <a:off x="914400" y="406400"/>
            <a:ext cx="1801395" cy="369332"/>
          </a:xfrm>
          <a:prstGeom prst="rect">
            <a:avLst/>
          </a:prstGeom>
          <a:noFill/>
        </p:spPr>
        <p:txBody>
          <a:bodyPr wrap="none" rtlCol="0">
            <a:spAutoFit/>
          </a:bodyPr>
          <a:lstStyle/>
          <a:p>
            <a:r>
              <a:rPr kumimoji="1" lang="ja-JP" altLang="en-US" dirty="0" smtClean="0"/>
              <a:t>前ページより続く</a:t>
            </a:r>
            <a:endParaRPr kumimoji="1" lang="ja-JP" altLang="en-US" dirty="0"/>
          </a:p>
        </p:txBody>
      </p:sp>
      <p:pic>
        <p:nvPicPr>
          <p:cNvPr id="3" name="図 2"/>
          <p:cNvPicPr>
            <a:picLocks noChangeAspect="1"/>
          </p:cNvPicPr>
          <p:nvPr/>
        </p:nvPicPr>
        <p:blipFill>
          <a:blip r:embed="rId2"/>
          <a:stretch>
            <a:fillRect/>
          </a:stretch>
        </p:blipFill>
        <p:spPr>
          <a:xfrm>
            <a:off x="419100" y="1432560"/>
            <a:ext cx="4112964" cy="3733800"/>
          </a:xfrm>
          <a:prstGeom prst="rect">
            <a:avLst/>
          </a:prstGeom>
        </p:spPr>
      </p:pic>
      <p:pic>
        <p:nvPicPr>
          <p:cNvPr id="4" name="図 3"/>
          <p:cNvPicPr>
            <a:picLocks noChangeAspect="1"/>
          </p:cNvPicPr>
          <p:nvPr/>
        </p:nvPicPr>
        <p:blipFill>
          <a:blip r:embed="rId3"/>
          <a:stretch>
            <a:fillRect/>
          </a:stretch>
        </p:blipFill>
        <p:spPr>
          <a:xfrm>
            <a:off x="4894447" y="1432560"/>
            <a:ext cx="3660273" cy="2466340"/>
          </a:xfrm>
          <a:prstGeom prst="rect">
            <a:avLst/>
          </a:prstGeom>
        </p:spPr>
      </p:pic>
      <p:pic>
        <p:nvPicPr>
          <p:cNvPr id="5" name="図 4"/>
          <p:cNvPicPr>
            <a:picLocks noChangeAspect="1"/>
          </p:cNvPicPr>
          <p:nvPr/>
        </p:nvPicPr>
        <p:blipFill>
          <a:blip r:embed="rId4"/>
          <a:stretch>
            <a:fillRect/>
          </a:stretch>
        </p:blipFill>
        <p:spPr>
          <a:xfrm>
            <a:off x="5328920" y="3881120"/>
            <a:ext cx="3225800" cy="599440"/>
          </a:xfrm>
          <a:prstGeom prst="rect">
            <a:avLst/>
          </a:prstGeom>
        </p:spPr>
      </p:pic>
      <p:pic>
        <p:nvPicPr>
          <p:cNvPr id="6" name="図 5"/>
          <p:cNvPicPr>
            <a:picLocks noChangeAspect="1"/>
          </p:cNvPicPr>
          <p:nvPr/>
        </p:nvPicPr>
        <p:blipFill>
          <a:blip r:embed="rId5"/>
          <a:stretch>
            <a:fillRect/>
          </a:stretch>
        </p:blipFill>
        <p:spPr>
          <a:xfrm>
            <a:off x="5328920" y="4480560"/>
            <a:ext cx="3276600" cy="482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おおざっぱな現状の位置づけ</a:t>
            </a:r>
            <a:endParaRPr lang="ja-JP" altLang="en-US" dirty="0"/>
          </a:p>
        </p:txBody>
      </p:sp>
      <p:sp>
        <p:nvSpPr>
          <p:cNvPr id="4" name="テキスト ボックス 3"/>
          <p:cNvSpPr txBox="1"/>
          <p:nvPr/>
        </p:nvSpPr>
        <p:spPr>
          <a:xfrm>
            <a:off x="1635070" y="1417638"/>
            <a:ext cx="6353021" cy="3981432"/>
          </a:xfrm>
          <a:prstGeom prst="rect">
            <a:avLst/>
          </a:prstGeom>
          <a:noFill/>
        </p:spPr>
        <p:txBody>
          <a:bodyPr wrap="none" rtlCol="0">
            <a:spAutoFit/>
          </a:bodyPr>
          <a:lstStyle/>
          <a:p>
            <a:pPr>
              <a:lnSpc>
                <a:spcPts val="3800"/>
              </a:lnSpc>
              <a:buFont typeface="Wingdings" charset="2"/>
              <a:buChar char="p"/>
            </a:pPr>
            <a:r>
              <a:rPr kumimoji="1" lang="ja-JP" altLang="en-US" sz="2800" dirty="0" smtClean="0"/>
              <a:t>単分子の電気抵抗を測れるか？</a:t>
            </a:r>
            <a:endParaRPr kumimoji="1" lang="en-US" altLang="ja-JP" sz="2800" dirty="0" smtClean="0"/>
          </a:p>
          <a:p>
            <a:pPr>
              <a:lnSpc>
                <a:spcPts val="3800"/>
              </a:lnSpc>
              <a:buFont typeface="Wingdings" charset="2"/>
              <a:buChar char="p"/>
            </a:pPr>
            <a:r>
              <a:rPr lang="ja-JP" altLang="en-US" sz="2800" dirty="0" smtClean="0"/>
              <a:t>定性的な伝導特性の解釈はできるか？</a:t>
            </a:r>
            <a:endParaRPr lang="en-US" altLang="ja-JP" sz="2800" dirty="0" smtClean="0"/>
          </a:p>
          <a:p>
            <a:pPr>
              <a:lnSpc>
                <a:spcPts val="3800"/>
              </a:lnSpc>
              <a:buFont typeface="Wingdings" charset="2"/>
              <a:buChar char="p"/>
            </a:pPr>
            <a:r>
              <a:rPr kumimoji="1" lang="ja-JP" altLang="en-US" sz="2800" dirty="0" smtClean="0"/>
              <a:t>定量的な解釈はできるか？</a:t>
            </a:r>
            <a:endParaRPr lang="en-US" altLang="ja-JP" sz="2800" dirty="0" smtClean="0"/>
          </a:p>
          <a:p>
            <a:pPr>
              <a:lnSpc>
                <a:spcPts val="3800"/>
              </a:lnSpc>
              <a:buFont typeface="Wingdings" charset="2"/>
              <a:buChar char="p"/>
            </a:pPr>
            <a:r>
              <a:rPr lang="ja-JP" altLang="en-US" sz="2800" dirty="0" smtClean="0"/>
              <a:t>外部変調は可能か？</a:t>
            </a:r>
            <a:endParaRPr lang="en-US" altLang="ja-JP" sz="2800" dirty="0" smtClean="0"/>
          </a:p>
          <a:p>
            <a:pPr>
              <a:lnSpc>
                <a:spcPts val="3800"/>
              </a:lnSpc>
              <a:buFont typeface="Wingdings" charset="2"/>
              <a:buChar char="p"/>
            </a:pPr>
            <a:r>
              <a:rPr kumimoji="1" lang="ja-JP" altLang="en-US" sz="2800" dirty="0" smtClean="0"/>
              <a:t>整流特性は出るか？</a:t>
            </a:r>
            <a:endParaRPr kumimoji="1" lang="en-US" altLang="ja-JP" sz="2800" dirty="0" smtClean="0"/>
          </a:p>
          <a:p>
            <a:pPr>
              <a:lnSpc>
                <a:spcPts val="3800"/>
              </a:lnSpc>
              <a:buFont typeface="Wingdings" charset="2"/>
              <a:buChar char="p"/>
            </a:pPr>
            <a:r>
              <a:rPr lang="ja-JP" altLang="en-US" sz="2800" dirty="0" smtClean="0"/>
              <a:t>分子の個性／機能は出せるか？</a:t>
            </a:r>
            <a:endParaRPr lang="en-US" altLang="ja-JP" sz="2800" dirty="0" smtClean="0"/>
          </a:p>
          <a:p>
            <a:pPr>
              <a:lnSpc>
                <a:spcPts val="3800"/>
              </a:lnSpc>
            </a:pPr>
            <a:endParaRPr lang="en-US" altLang="ja-JP" sz="2800" dirty="0" smtClean="0"/>
          </a:p>
          <a:p>
            <a:pPr>
              <a:lnSpc>
                <a:spcPts val="3800"/>
              </a:lnSpc>
              <a:buFont typeface="Wingdings" charset="2"/>
              <a:buChar char="p"/>
            </a:pPr>
            <a:r>
              <a:rPr lang="ja-JP" altLang="en-US" sz="2800" dirty="0" smtClean="0"/>
              <a:t>評価方法としてつかえるか？</a:t>
            </a:r>
            <a:endParaRPr lang="en-US" altLang="ja-JP" sz="2800" dirty="0" smtClean="0"/>
          </a:p>
        </p:txBody>
      </p:sp>
      <p:sp>
        <p:nvSpPr>
          <p:cNvPr id="5" name="テキスト ボックス 4"/>
          <p:cNvSpPr txBox="1"/>
          <p:nvPr/>
        </p:nvSpPr>
        <p:spPr>
          <a:xfrm>
            <a:off x="1698570" y="1435100"/>
            <a:ext cx="453970" cy="461665"/>
          </a:xfrm>
          <a:prstGeom prst="rect">
            <a:avLst/>
          </a:prstGeom>
          <a:noFill/>
        </p:spPr>
        <p:txBody>
          <a:bodyPr wrap="none" rtlCol="0">
            <a:spAutoFit/>
          </a:bodyPr>
          <a:lstStyle/>
          <a:p>
            <a:r>
              <a:rPr kumimoji="1" lang="ja-JP" altLang="en-US" sz="2400" b="1" dirty="0" smtClean="0">
                <a:solidFill>
                  <a:srgbClr val="FF0000"/>
                </a:solidFill>
              </a:rPr>
              <a:t>レ</a:t>
            </a:r>
            <a:endParaRPr kumimoji="1" lang="ja-JP" altLang="en-US" sz="2400" b="1" dirty="0">
              <a:solidFill>
                <a:srgbClr val="FF0000"/>
              </a:solidFill>
            </a:endParaRPr>
          </a:p>
        </p:txBody>
      </p:sp>
      <p:sp>
        <p:nvSpPr>
          <p:cNvPr id="6" name="テキスト ボックス 5"/>
          <p:cNvSpPr txBox="1"/>
          <p:nvPr/>
        </p:nvSpPr>
        <p:spPr>
          <a:xfrm>
            <a:off x="1711270" y="1879600"/>
            <a:ext cx="453970" cy="461665"/>
          </a:xfrm>
          <a:prstGeom prst="rect">
            <a:avLst/>
          </a:prstGeom>
          <a:noFill/>
        </p:spPr>
        <p:txBody>
          <a:bodyPr wrap="none" rtlCol="0">
            <a:spAutoFit/>
          </a:bodyPr>
          <a:lstStyle/>
          <a:p>
            <a:r>
              <a:rPr kumimoji="1" lang="ja-JP" altLang="en-US" sz="2400" b="1" dirty="0" smtClean="0">
                <a:solidFill>
                  <a:srgbClr val="FF0000"/>
                </a:solidFill>
              </a:rPr>
              <a:t>レ</a:t>
            </a:r>
            <a:endParaRPr kumimoji="1" lang="ja-JP" altLang="en-US" sz="2400" b="1" dirty="0">
              <a:solidFill>
                <a:srgbClr val="FF0000"/>
              </a:solidFill>
            </a:endParaRPr>
          </a:p>
        </p:txBody>
      </p:sp>
      <p:sp>
        <p:nvSpPr>
          <p:cNvPr id="7" name="テキスト ボックス 6"/>
          <p:cNvSpPr txBox="1"/>
          <p:nvPr/>
        </p:nvSpPr>
        <p:spPr>
          <a:xfrm>
            <a:off x="1711270" y="2844800"/>
            <a:ext cx="453970" cy="461665"/>
          </a:xfrm>
          <a:prstGeom prst="rect">
            <a:avLst/>
          </a:prstGeom>
          <a:noFill/>
        </p:spPr>
        <p:txBody>
          <a:bodyPr wrap="none" rtlCol="0">
            <a:spAutoFit/>
          </a:bodyPr>
          <a:lstStyle/>
          <a:p>
            <a:r>
              <a:rPr kumimoji="1" lang="ja-JP" altLang="en-US" sz="2400" b="1" dirty="0" smtClean="0">
                <a:solidFill>
                  <a:schemeClr val="accent2">
                    <a:lumMod val="40000"/>
                    <a:lumOff val="60000"/>
                  </a:schemeClr>
                </a:solidFill>
              </a:rPr>
              <a:t>レ</a:t>
            </a:r>
            <a:endParaRPr kumimoji="1" lang="ja-JP" altLang="en-US" sz="2400" b="1" dirty="0">
              <a:solidFill>
                <a:schemeClr val="accent2">
                  <a:lumMod val="40000"/>
                  <a:lumOff val="60000"/>
                </a:schemeClr>
              </a:solidFill>
            </a:endParaRPr>
          </a:p>
        </p:txBody>
      </p:sp>
      <p:sp>
        <p:nvSpPr>
          <p:cNvPr id="8" name="テキスト ボックス 7"/>
          <p:cNvSpPr txBox="1"/>
          <p:nvPr/>
        </p:nvSpPr>
        <p:spPr>
          <a:xfrm>
            <a:off x="1711270" y="3340100"/>
            <a:ext cx="453970" cy="461665"/>
          </a:xfrm>
          <a:prstGeom prst="rect">
            <a:avLst/>
          </a:prstGeom>
          <a:noFill/>
        </p:spPr>
        <p:txBody>
          <a:bodyPr wrap="none" rtlCol="0">
            <a:spAutoFit/>
          </a:bodyPr>
          <a:lstStyle/>
          <a:p>
            <a:r>
              <a:rPr kumimoji="1" lang="ja-JP" altLang="en-US" sz="2400" b="1" dirty="0" smtClean="0">
                <a:solidFill>
                  <a:schemeClr val="accent2">
                    <a:lumMod val="40000"/>
                    <a:lumOff val="60000"/>
                  </a:schemeClr>
                </a:solidFill>
              </a:rPr>
              <a:t>レ</a:t>
            </a:r>
            <a:endParaRPr kumimoji="1" lang="ja-JP" altLang="en-US" sz="2400" b="1" dirty="0">
              <a:solidFill>
                <a:schemeClr val="accent2">
                  <a:lumMod val="40000"/>
                  <a:lumOff val="60000"/>
                </a:schemeClr>
              </a:solidFill>
            </a:endParaRPr>
          </a:p>
        </p:txBody>
      </p:sp>
      <p:sp>
        <p:nvSpPr>
          <p:cNvPr id="9" name="テキスト ボックス 8"/>
          <p:cNvSpPr txBox="1"/>
          <p:nvPr/>
        </p:nvSpPr>
        <p:spPr>
          <a:xfrm>
            <a:off x="1736670" y="3835400"/>
            <a:ext cx="453970" cy="461665"/>
          </a:xfrm>
          <a:prstGeom prst="rect">
            <a:avLst/>
          </a:prstGeom>
          <a:noFill/>
        </p:spPr>
        <p:txBody>
          <a:bodyPr wrap="none" rtlCol="0">
            <a:spAutoFit/>
          </a:bodyPr>
          <a:lstStyle/>
          <a:p>
            <a:r>
              <a:rPr kumimoji="1" lang="ja-JP" altLang="en-US" sz="2400" b="1" dirty="0" smtClean="0">
                <a:solidFill>
                  <a:schemeClr val="accent2">
                    <a:lumMod val="40000"/>
                    <a:lumOff val="60000"/>
                  </a:schemeClr>
                </a:solidFill>
              </a:rPr>
              <a:t>レ</a:t>
            </a:r>
            <a:endParaRPr kumimoji="1" lang="ja-JP" altLang="en-US" sz="2400" b="1" dirty="0">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96900" y="254000"/>
            <a:ext cx="5486400" cy="1016000"/>
          </a:xfrm>
          <a:prstGeom prst="rect">
            <a:avLst/>
          </a:prstGeom>
        </p:spPr>
      </p:pic>
      <p:pic>
        <p:nvPicPr>
          <p:cNvPr id="3" name="図 2"/>
          <p:cNvPicPr>
            <a:picLocks noChangeAspect="1"/>
          </p:cNvPicPr>
          <p:nvPr/>
        </p:nvPicPr>
        <p:blipFill>
          <a:blip r:embed="rId3"/>
          <a:stretch>
            <a:fillRect/>
          </a:stretch>
        </p:blipFill>
        <p:spPr>
          <a:xfrm>
            <a:off x="427581" y="1797050"/>
            <a:ext cx="4434840" cy="3012440"/>
          </a:xfrm>
          <a:prstGeom prst="rect">
            <a:avLst/>
          </a:prstGeom>
        </p:spPr>
      </p:pic>
      <p:pic>
        <p:nvPicPr>
          <p:cNvPr id="5" name="図 4"/>
          <p:cNvPicPr>
            <a:picLocks noChangeAspect="1"/>
          </p:cNvPicPr>
          <p:nvPr/>
        </p:nvPicPr>
        <p:blipFill>
          <a:blip r:embed="rId4"/>
          <a:stretch>
            <a:fillRect/>
          </a:stretch>
        </p:blipFill>
        <p:spPr>
          <a:xfrm>
            <a:off x="466080" y="4809490"/>
            <a:ext cx="4470400" cy="1361440"/>
          </a:xfrm>
          <a:prstGeom prst="rect">
            <a:avLst/>
          </a:prstGeom>
        </p:spPr>
      </p:pic>
      <p:pic>
        <p:nvPicPr>
          <p:cNvPr id="7" name="図 6"/>
          <p:cNvPicPr>
            <a:picLocks noChangeAspect="1"/>
          </p:cNvPicPr>
          <p:nvPr/>
        </p:nvPicPr>
        <p:blipFill>
          <a:blip r:embed="rId5"/>
          <a:stretch>
            <a:fillRect/>
          </a:stretch>
        </p:blipFill>
        <p:spPr>
          <a:xfrm>
            <a:off x="5031740" y="2223770"/>
            <a:ext cx="4089614" cy="3544332"/>
          </a:xfrm>
          <a:prstGeom prst="rect">
            <a:avLst/>
          </a:prstGeom>
        </p:spPr>
      </p:pic>
      <p:pic>
        <p:nvPicPr>
          <p:cNvPr id="6" name="図 5"/>
          <p:cNvPicPr>
            <a:picLocks noChangeAspect="1"/>
          </p:cNvPicPr>
          <p:nvPr/>
        </p:nvPicPr>
        <p:blipFill>
          <a:blip r:embed="rId6"/>
          <a:stretch>
            <a:fillRect/>
          </a:stretch>
        </p:blipFill>
        <p:spPr>
          <a:xfrm>
            <a:off x="7814675" y="0"/>
            <a:ext cx="1329325" cy="1797050"/>
          </a:xfrm>
          <a:prstGeom prst="rect">
            <a:avLst/>
          </a:prstGeom>
        </p:spPr>
      </p:pic>
      <p:sp>
        <p:nvSpPr>
          <p:cNvPr id="8" name="テキスト ボックス 7"/>
          <p:cNvSpPr txBox="1"/>
          <p:nvPr/>
        </p:nvSpPr>
        <p:spPr>
          <a:xfrm>
            <a:off x="0" y="0"/>
            <a:ext cx="270128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現在の標準的な測定方法</a:t>
            </a:r>
            <a:endParaRPr kumimoji="1" lang="ja-JP"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図形グループ 257"/>
          <p:cNvGrpSpPr/>
          <p:nvPr/>
        </p:nvGrpSpPr>
        <p:grpSpPr>
          <a:xfrm>
            <a:off x="4803775" y="1541463"/>
            <a:ext cx="4111625" cy="4021137"/>
            <a:chOff x="4803775" y="1541463"/>
            <a:chExt cx="4111625" cy="4021137"/>
          </a:xfrm>
        </p:grpSpPr>
        <p:sp>
          <p:nvSpPr>
            <p:cNvPr id="24" name="正方形/長方形 23"/>
            <p:cNvSpPr/>
            <p:nvPr/>
          </p:nvSpPr>
          <p:spPr>
            <a:xfrm>
              <a:off x="4803775" y="1543050"/>
              <a:ext cx="4111625" cy="4019550"/>
            </a:xfrm>
            <a:prstGeom prst="rect">
              <a:avLst/>
            </a:prstGeom>
            <a:solidFill>
              <a:schemeClr val="bg1"/>
            </a:solidFill>
            <a:ln>
              <a:solidFill>
                <a:schemeClr val="tx1"/>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ぶん</a:t>
              </a:r>
            </a:p>
          </p:txBody>
        </p:sp>
        <p:grpSp>
          <p:nvGrpSpPr>
            <p:cNvPr id="3" name="図形グループ 17"/>
            <p:cNvGrpSpPr>
              <a:grpSpLocks/>
            </p:cNvGrpSpPr>
            <p:nvPr/>
          </p:nvGrpSpPr>
          <p:grpSpPr bwMode="auto">
            <a:xfrm>
              <a:off x="5451474" y="2444752"/>
              <a:ext cx="2287589" cy="2673348"/>
              <a:chOff x="5028405" y="1981201"/>
              <a:chExt cx="2286795" cy="1296987"/>
            </a:xfrm>
          </p:grpSpPr>
          <p:cxnSp>
            <p:nvCxnSpPr>
              <p:cNvPr id="7" name="直線コネクタ 6"/>
              <p:cNvCxnSpPr/>
              <p:nvPr/>
            </p:nvCxnSpPr>
            <p:spPr>
              <a:xfrm>
                <a:off x="5029993" y="3276648"/>
                <a:ext cx="2285207" cy="1540"/>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rot="5400000" flipH="1" flipV="1">
                <a:off x="4381090" y="2628516"/>
                <a:ext cx="1296218" cy="1587"/>
              </a:xfrm>
              <a:prstGeom prst="line">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フリーフォーム 9"/>
              <p:cNvSpPr/>
              <p:nvPr/>
            </p:nvSpPr>
            <p:spPr>
              <a:xfrm>
                <a:off x="5123623" y="2317746"/>
                <a:ext cx="1353668" cy="955051"/>
              </a:xfrm>
              <a:custGeom>
                <a:avLst/>
                <a:gdLst>
                  <a:gd name="connsiteX0" fmla="*/ 4884 w 659423"/>
                  <a:gd name="connsiteY0" fmla="*/ 0 h 1025769"/>
                  <a:gd name="connsiteX1" fmla="*/ 83038 w 659423"/>
                  <a:gd name="connsiteY1" fmla="*/ 478692 h 1025769"/>
                  <a:gd name="connsiteX2" fmla="*/ 503115 w 659423"/>
                  <a:gd name="connsiteY2" fmla="*/ 615462 h 1025769"/>
                  <a:gd name="connsiteX3" fmla="*/ 83038 w 659423"/>
                  <a:gd name="connsiteY3" fmla="*/ 713154 h 1025769"/>
                  <a:gd name="connsiteX4" fmla="*/ 268653 w 659423"/>
                  <a:gd name="connsiteY4" fmla="*/ 791308 h 1025769"/>
                  <a:gd name="connsiteX5" fmla="*/ 83038 w 659423"/>
                  <a:gd name="connsiteY5" fmla="*/ 840154 h 1025769"/>
                  <a:gd name="connsiteX6" fmla="*/ 131884 w 659423"/>
                  <a:gd name="connsiteY6" fmla="*/ 937846 h 1025769"/>
                  <a:gd name="connsiteX7" fmla="*/ 659423 w 659423"/>
                  <a:gd name="connsiteY7" fmla="*/ 1025769 h 102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423" h="1025769">
                    <a:moveTo>
                      <a:pt x="4884" y="0"/>
                    </a:moveTo>
                    <a:cubicBezTo>
                      <a:pt x="2442" y="188057"/>
                      <a:pt x="0" y="376115"/>
                      <a:pt x="83038" y="478692"/>
                    </a:cubicBezTo>
                    <a:cubicBezTo>
                      <a:pt x="166076" y="581269"/>
                      <a:pt x="503115" y="576385"/>
                      <a:pt x="503115" y="615462"/>
                    </a:cubicBezTo>
                    <a:cubicBezTo>
                      <a:pt x="503115" y="654539"/>
                      <a:pt x="122115" y="683846"/>
                      <a:pt x="83038" y="713154"/>
                    </a:cubicBezTo>
                    <a:cubicBezTo>
                      <a:pt x="43961" y="742462"/>
                      <a:pt x="268653" y="770141"/>
                      <a:pt x="268653" y="791308"/>
                    </a:cubicBezTo>
                    <a:cubicBezTo>
                      <a:pt x="268653" y="812475"/>
                      <a:pt x="105833" y="815731"/>
                      <a:pt x="83038" y="840154"/>
                    </a:cubicBezTo>
                    <a:cubicBezTo>
                      <a:pt x="60243" y="864577"/>
                      <a:pt x="35820" y="906910"/>
                      <a:pt x="131884" y="937846"/>
                    </a:cubicBezTo>
                    <a:cubicBezTo>
                      <a:pt x="227948" y="968782"/>
                      <a:pt x="443685" y="997275"/>
                      <a:pt x="659423" y="1025769"/>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ja-JP" altLang="en-US"/>
              </a:p>
            </p:txBody>
          </p:sp>
        </p:grpSp>
        <p:sp>
          <p:nvSpPr>
            <p:cNvPr id="18440" name="テキスト ボックス 12"/>
            <p:cNvSpPr txBox="1">
              <a:spLocks noChangeArrowheads="1"/>
            </p:cNvSpPr>
            <p:nvPr/>
          </p:nvSpPr>
          <p:spPr bwMode="auto">
            <a:xfrm>
              <a:off x="6407150" y="5122863"/>
              <a:ext cx="646113" cy="369887"/>
            </a:xfrm>
            <a:prstGeom prst="rect">
              <a:avLst/>
            </a:prstGeom>
            <a:noFill/>
            <a:ln w="9525">
              <a:noFill/>
              <a:miter lim="800000"/>
              <a:headEnd/>
              <a:tailEnd/>
            </a:ln>
          </p:spPr>
          <p:txBody>
            <a:bodyPr wrap="none">
              <a:prstTxWarp prst="textNoShape">
                <a:avLst/>
              </a:prstTxWarp>
              <a:spAutoFit/>
            </a:bodyPr>
            <a:lstStyle/>
            <a:p>
              <a:r>
                <a:rPr lang="ja-JP" altLang="en-US">
                  <a:latin typeface="Calibri" pitchFamily="-29" charset="0"/>
                </a:rPr>
                <a:t>頻度</a:t>
              </a:r>
            </a:p>
          </p:txBody>
        </p:sp>
        <p:sp>
          <p:nvSpPr>
            <p:cNvPr id="18441" name="テキスト ボックス 13"/>
            <p:cNvSpPr txBox="1">
              <a:spLocks noChangeArrowheads="1"/>
            </p:cNvSpPr>
            <p:nvPr/>
          </p:nvSpPr>
          <p:spPr bwMode="auto">
            <a:xfrm>
              <a:off x="4900613" y="2074863"/>
              <a:ext cx="1595437" cy="368300"/>
            </a:xfrm>
            <a:prstGeom prst="rect">
              <a:avLst/>
            </a:prstGeom>
            <a:noFill/>
            <a:ln w="9525">
              <a:noFill/>
              <a:miter lim="800000"/>
              <a:headEnd/>
              <a:tailEnd/>
            </a:ln>
          </p:spPr>
          <p:txBody>
            <a:bodyPr wrap="none">
              <a:prstTxWarp prst="textNoShape">
                <a:avLst/>
              </a:prstTxWarp>
              <a:spAutoFit/>
            </a:bodyPr>
            <a:lstStyle/>
            <a:p>
              <a:r>
                <a:rPr lang="ja-JP" altLang="en-US">
                  <a:latin typeface="Calibri" pitchFamily="-29" charset="0"/>
                </a:rPr>
                <a:t>コンダクタンス</a:t>
              </a:r>
            </a:p>
          </p:txBody>
        </p:sp>
        <p:sp>
          <p:nvSpPr>
            <p:cNvPr id="18444" name="テキスト ボックス 683"/>
            <p:cNvSpPr txBox="1">
              <a:spLocks noChangeArrowheads="1"/>
            </p:cNvSpPr>
            <p:nvPr/>
          </p:nvSpPr>
          <p:spPr bwMode="auto">
            <a:xfrm>
              <a:off x="4995863" y="1541463"/>
              <a:ext cx="3919537" cy="369887"/>
            </a:xfrm>
            <a:prstGeom prst="rect">
              <a:avLst/>
            </a:prstGeom>
            <a:noFill/>
            <a:ln w="9525">
              <a:noFill/>
              <a:miter lim="800000"/>
              <a:headEnd/>
              <a:tailEnd/>
            </a:ln>
          </p:spPr>
          <p:txBody>
            <a:bodyPr wrap="none">
              <a:prstTxWarp prst="textNoShape">
                <a:avLst/>
              </a:prstTxWarp>
              <a:spAutoFit/>
            </a:bodyPr>
            <a:lstStyle/>
            <a:p>
              <a:r>
                <a:rPr lang="en-US" altLang="ja-JP">
                  <a:latin typeface="Calibri" pitchFamily="-29" charset="0"/>
                </a:rPr>
                <a:t>100</a:t>
              </a:r>
              <a:r>
                <a:rPr lang="ja-JP" altLang="en-US">
                  <a:latin typeface="Calibri" pitchFamily="-29" charset="0"/>
                </a:rPr>
                <a:t>回分のデータより頻度分布を作成</a:t>
              </a:r>
            </a:p>
          </p:txBody>
        </p:sp>
      </p:grpSp>
      <p:grpSp>
        <p:nvGrpSpPr>
          <p:cNvPr id="4" name="図形グループ 256"/>
          <p:cNvGrpSpPr/>
          <p:nvPr/>
        </p:nvGrpSpPr>
        <p:grpSpPr>
          <a:xfrm>
            <a:off x="6172200" y="4419600"/>
            <a:ext cx="2855055" cy="369332"/>
            <a:chOff x="6172200" y="4419600"/>
            <a:chExt cx="2855055" cy="369332"/>
          </a:xfrm>
        </p:grpSpPr>
        <p:cxnSp>
          <p:nvCxnSpPr>
            <p:cNvPr id="686" name="直線コネクタ 685"/>
            <p:cNvCxnSpPr/>
            <p:nvPr/>
          </p:nvCxnSpPr>
          <p:spPr>
            <a:xfrm>
              <a:off x="6172200" y="4635500"/>
              <a:ext cx="457200" cy="1588"/>
            </a:xfrm>
            <a:prstGeom prst="line">
              <a:avLst/>
            </a:prstGeom>
            <a:ln w="57150" cap="flat" cmpd="sng" algn="ctr">
              <a:solidFill>
                <a:srgbClr val="FF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8446" name="テキスト ボックス 687"/>
            <p:cNvSpPr txBox="1">
              <a:spLocks noChangeArrowheads="1"/>
            </p:cNvSpPr>
            <p:nvPr/>
          </p:nvSpPr>
          <p:spPr bwMode="auto">
            <a:xfrm>
              <a:off x="6553200" y="4419600"/>
              <a:ext cx="2474055" cy="369332"/>
            </a:xfrm>
            <a:prstGeom prst="rect">
              <a:avLst/>
            </a:prstGeom>
            <a:noFill/>
            <a:ln w="9525">
              <a:noFill/>
              <a:miter lim="800000"/>
              <a:headEnd/>
              <a:tailEnd/>
            </a:ln>
          </p:spPr>
          <p:txBody>
            <a:bodyPr wrap="none">
              <a:prstTxWarp prst="textNoShape">
                <a:avLst/>
              </a:prstTxWarp>
              <a:spAutoFit/>
            </a:bodyPr>
            <a:lstStyle/>
            <a:p>
              <a:r>
                <a:rPr lang="ja-JP" altLang="en-US" dirty="0">
                  <a:latin typeface="Calibri" pitchFamily="-29" charset="0"/>
                </a:rPr>
                <a:t>分子のコンダクタンス値</a:t>
              </a:r>
            </a:p>
          </p:txBody>
        </p:sp>
      </p:grpSp>
      <p:grpSp>
        <p:nvGrpSpPr>
          <p:cNvPr id="5" name="図形グループ 255"/>
          <p:cNvGrpSpPr/>
          <p:nvPr/>
        </p:nvGrpSpPr>
        <p:grpSpPr>
          <a:xfrm>
            <a:off x="6629401" y="4051300"/>
            <a:ext cx="2430581" cy="369332"/>
            <a:chOff x="6629401" y="4051300"/>
            <a:chExt cx="2430581" cy="369332"/>
          </a:xfrm>
        </p:grpSpPr>
        <p:sp>
          <p:nvSpPr>
            <p:cNvPr id="253" name="テキスト ボックス 252"/>
            <p:cNvSpPr txBox="1"/>
            <p:nvPr/>
          </p:nvSpPr>
          <p:spPr>
            <a:xfrm>
              <a:off x="6891337" y="4051300"/>
              <a:ext cx="2168645" cy="369332"/>
            </a:xfrm>
            <a:prstGeom prst="rect">
              <a:avLst/>
            </a:prstGeom>
            <a:noFill/>
          </p:spPr>
          <p:txBody>
            <a:bodyPr wrap="none" rtlCol="0">
              <a:spAutoFit/>
            </a:bodyPr>
            <a:lstStyle/>
            <a:p>
              <a:r>
                <a:rPr kumimoji="1" lang="en-US" altLang="ja-JP" dirty="0" smtClean="0">
                  <a:latin typeface="Times"/>
                  <a:cs typeface="Times"/>
                </a:rPr>
                <a:t>2e</a:t>
              </a:r>
              <a:r>
                <a:rPr kumimoji="1" lang="en-US" altLang="ja-JP" baseline="30000" dirty="0" smtClean="0">
                  <a:latin typeface="Times"/>
                  <a:cs typeface="Times"/>
                </a:rPr>
                <a:t>2</a:t>
              </a:r>
              <a:r>
                <a:rPr kumimoji="1" lang="en-US" altLang="ja-JP" dirty="0" smtClean="0">
                  <a:latin typeface="Times"/>
                  <a:cs typeface="Times"/>
                </a:rPr>
                <a:t>/h </a:t>
              </a:r>
              <a:r>
                <a:rPr kumimoji="1" lang="ja-JP" altLang="en-US" dirty="0" smtClean="0"/>
                <a:t>金単原子接合</a:t>
              </a:r>
              <a:endParaRPr kumimoji="1" lang="ja-JP" altLang="en-US" dirty="0"/>
            </a:p>
          </p:txBody>
        </p:sp>
        <p:cxnSp>
          <p:nvCxnSpPr>
            <p:cNvPr id="254" name="直線コネクタ 253"/>
            <p:cNvCxnSpPr/>
            <p:nvPr/>
          </p:nvCxnSpPr>
          <p:spPr>
            <a:xfrm rot="10800000">
              <a:off x="6629401" y="4266965"/>
              <a:ext cx="304419" cy="235"/>
            </a:xfrm>
            <a:prstGeom prst="line">
              <a:avLst/>
            </a:prstGeom>
            <a:ln w="38100"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6" name="図形グループ 449"/>
          <p:cNvGrpSpPr/>
          <p:nvPr/>
        </p:nvGrpSpPr>
        <p:grpSpPr>
          <a:xfrm>
            <a:off x="579437" y="1536700"/>
            <a:ext cx="4111625" cy="4033977"/>
            <a:chOff x="579437" y="1536700"/>
            <a:chExt cx="4111625" cy="4033977"/>
          </a:xfrm>
        </p:grpSpPr>
        <p:sp>
          <p:nvSpPr>
            <p:cNvPr id="430" name="正方形/長方形 429"/>
            <p:cNvSpPr/>
            <p:nvPr/>
          </p:nvSpPr>
          <p:spPr>
            <a:xfrm>
              <a:off x="579437" y="1551127"/>
              <a:ext cx="4111625" cy="4019550"/>
            </a:xfrm>
            <a:prstGeom prst="rect">
              <a:avLst/>
            </a:prstGeom>
            <a:solidFill>
              <a:schemeClr val="bg1"/>
            </a:solidFill>
            <a:ln>
              <a:solidFill>
                <a:schemeClr val="tx1"/>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ぶん</a:t>
              </a:r>
            </a:p>
          </p:txBody>
        </p:sp>
        <p:sp>
          <p:nvSpPr>
            <p:cNvPr id="18447" name="テキスト ボックス 21"/>
            <p:cNvSpPr txBox="1">
              <a:spLocks noChangeArrowheads="1"/>
            </p:cNvSpPr>
            <p:nvPr/>
          </p:nvSpPr>
          <p:spPr bwMode="auto">
            <a:xfrm>
              <a:off x="849313" y="1536700"/>
              <a:ext cx="979487" cy="368300"/>
            </a:xfrm>
            <a:prstGeom prst="rect">
              <a:avLst/>
            </a:prstGeom>
            <a:noFill/>
            <a:ln w="9525">
              <a:noFill/>
              <a:miter lim="800000"/>
              <a:headEnd/>
              <a:tailEnd/>
            </a:ln>
          </p:spPr>
          <p:txBody>
            <a:bodyPr wrap="none">
              <a:prstTxWarp prst="textNoShape">
                <a:avLst/>
              </a:prstTxWarp>
              <a:spAutoFit/>
            </a:bodyPr>
            <a:lstStyle/>
            <a:p>
              <a:r>
                <a:rPr lang="en-US" altLang="ja-JP" dirty="0"/>
                <a:t>STM tip</a:t>
              </a:r>
              <a:endParaRPr lang="ja-JP" altLang="en-US" dirty="0"/>
            </a:p>
          </p:txBody>
        </p:sp>
        <p:grpSp>
          <p:nvGrpSpPr>
            <p:cNvPr id="8" name="図形グループ 448"/>
            <p:cNvGrpSpPr/>
            <p:nvPr/>
          </p:nvGrpSpPr>
          <p:grpSpPr>
            <a:xfrm>
              <a:off x="609600" y="2848711"/>
              <a:ext cx="3657600" cy="2626021"/>
              <a:chOff x="609600" y="2848711"/>
              <a:chExt cx="3657600" cy="2626021"/>
            </a:xfrm>
          </p:grpSpPr>
          <p:grpSp>
            <p:nvGrpSpPr>
              <p:cNvPr id="11" name="図形グループ 276"/>
              <p:cNvGrpSpPr/>
              <p:nvPr/>
            </p:nvGrpSpPr>
            <p:grpSpPr>
              <a:xfrm>
                <a:off x="1752600" y="3009850"/>
                <a:ext cx="355301" cy="530233"/>
                <a:chOff x="3409948" y="3825003"/>
                <a:chExt cx="355301" cy="530233"/>
              </a:xfrm>
            </p:grpSpPr>
            <p:grpSp>
              <p:nvGrpSpPr>
                <p:cNvPr id="12" name="図形グループ 80"/>
                <p:cNvGrpSpPr/>
                <p:nvPr/>
              </p:nvGrpSpPr>
              <p:grpSpPr>
                <a:xfrm>
                  <a:off x="3409948" y="3825003"/>
                  <a:ext cx="349250" cy="298450"/>
                  <a:chOff x="609600" y="2019300"/>
                  <a:chExt cx="349250" cy="298450"/>
                </a:xfrm>
              </p:grpSpPr>
              <p:sp>
                <p:nvSpPr>
                  <p:cNvPr id="82" name="円/楕円 81"/>
                  <p:cNvSpPr/>
                  <p:nvPr/>
                </p:nvSpPr>
                <p:spPr>
                  <a:xfrm>
                    <a:off x="762000" y="2043112"/>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793750" y="21018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844550" y="20637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3" name="図形グループ 84"/>
                  <p:cNvGrpSpPr/>
                  <p:nvPr/>
                </p:nvGrpSpPr>
                <p:grpSpPr>
                  <a:xfrm>
                    <a:off x="609600" y="2025650"/>
                    <a:ext cx="177800" cy="133350"/>
                    <a:chOff x="609600" y="2025650"/>
                    <a:chExt cx="177800" cy="133350"/>
                  </a:xfrm>
                </p:grpSpPr>
                <p:sp>
                  <p:nvSpPr>
                    <p:cNvPr id="99" name="円/楕円 98"/>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 name="円/楕円 99"/>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1" name="円/楕円 100"/>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2" name="円/楕円 101"/>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4" name="図形グループ 85"/>
                  <p:cNvGrpSpPr/>
                  <p:nvPr/>
                </p:nvGrpSpPr>
                <p:grpSpPr>
                  <a:xfrm>
                    <a:off x="660400" y="2133600"/>
                    <a:ext cx="177800" cy="133350"/>
                    <a:chOff x="609600" y="2025650"/>
                    <a:chExt cx="177800" cy="133350"/>
                  </a:xfrm>
                </p:grpSpPr>
                <p:sp>
                  <p:nvSpPr>
                    <p:cNvPr id="95" name="円/楕円 94"/>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8" name="円/楕円 97"/>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7" name="円/楕円 86"/>
                  <p:cNvSpPr/>
                  <p:nvPr/>
                </p:nvSpPr>
                <p:spPr>
                  <a:xfrm>
                    <a:off x="812800" y="214788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円/楕円 87"/>
                  <p:cNvSpPr/>
                  <p:nvPr/>
                </p:nvSpPr>
                <p:spPr>
                  <a:xfrm>
                    <a:off x="711200" y="2216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 name="円/楕円 88"/>
                  <p:cNvSpPr/>
                  <p:nvPr/>
                </p:nvSpPr>
                <p:spPr>
                  <a:xfrm>
                    <a:off x="762000" y="2247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円/楕円 89"/>
                  <p:cNvSpPr/>
                  <p:nvPr/>
                </p:nvSpPr>
                <p:spPr>
                  <a:xfrm>
                    <a:off x="844550" y="21844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 name="円/楕円 90"/>
                  <p:cNvSpPr/>
                  <p:nvPr/>
                </p:nvSpPr>
                <p:spPr>
                  <a:xfrm>
                    <a:off x="850900" y="2120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 name="円/楕円 91"/>
                  <p:cNvSpPr/>
                  <p:nvPr/>
                </p:nvSpPr>
                <p:spPr>
                  <a:xfrm>
                    <a:off x="819150" y="22225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 name="円/楕円 92"/>
                  <p:cNvSpPr/>
                  <p:nvPr/>
                </p:nvSpPr>
                <p:spPr>
                  <a:xfrm>
                    <a:off x="819150" y="20193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4" name="円/楕円 93"/>
                  <p:cNvSpPr/>
                  <p:nvPr/>
                </p:nvSpPr>
                <p:spPr>
                  <a:xfrm>
                    <a:off x="889000" y="20272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5" name="図形グループ 102"/>
                <p:cNvGrpSpPr/>
                <p:nvPr/>
              </p:nvGrpSpPr>
              <p:grpSpPr>
                <a:xfrm rot="11200803">
                  <a:off x="3415999" y="4056786"/>
                  <a:ext cx="349250" cy="298450"/>
                  <a:chOff x="609600" y="2019300"/>
                  <a:chExt cx="349250" cy="298450"/>
                </a:xfrm>
              </p:grpSpPr>
              <p:sp>
                <p:nvSpPr>
                  <p:cNvPr id="104" name="円/楕円 103"/>
                  <p:cNvSpPr/>
                  <p:nvPr/>
                </p:nvSpPr>
                <p:spPr>
                  <a:xfrm>
                    <a:off x="762000" y="2043112"/>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a:off x="793750" y="21018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6" name="円/楕円 105"/>
                  <p:cNvSpPr/>
                  <p:nvPr/>
                </p:nvSpPr>
                <p:spPr>
                  <a:xfrm>
                    <a:off x="844550" y="20637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6" name="図形グループ 106"/>
                  <p:cNvGrpSpPr/>
                  <p:nvPr/>
                </p:nvGrpSpPr>
                <p:grpSpPr>
                  <a:xfrm>
                    <a:off x="609600" y="2025650"/>
                    <a:ext cx="177800" cy="133350"/>
                    <a:chOff x="609600" y="2025650"/>
                    <a:chExt cx="177800" cy="133350"/>
                  </a:xfrm>
                </p:grpSpPr>
                <p:sp>
                  <p:nvSpPr>
                    <p:cNvPr id="121" name="円/楕円 120"/>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2" name="円/楕円 121"/>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3" name="円/楕円 122"/>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4" name="円/楕円 123"/>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7" name="図形グループ 107"/>
                  <p:cNvGrpSpPr/>
                  <p:nvPr/>
                </p:nvGrpSpPr>
                <p:grpSpPr>
                  <a:xfrm>
                    <a:off x="660400" y="2133600"/>
                    <a:ext cx="177800" cy="133350"/>
                    <a:chOff x="609600" y="2025650"/>
                    <a:chExt cx="177800" cy="133350"/>
                  </a:xfrm>
                </p:grpSpPr>
                <p:sp>
                  <p:nvSpPr>
                    <p:cNvPr id="117" name="円/楕円 116"/>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8" name="円/楕円 117"/>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9" name="円/楕円 118"/>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0" name="円/楕円 119"/>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9" name="円/楕円 108"/>
                  <p:cNvSpPr/>
                  <p:nvPr/>
                </p:nvSpPr>
                <p:spPr>
                  <a:xfrm>
                    <a:off x="812800" y="214788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0" name="円/楕円 109"/>
                  <p:cNvSpPr/>
                  <p:nvPr/>
                </p:nvSpPr>
                <p:spPr>
                  <a:xfrm>
                    <a:off x="711200" y="2216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1" name="円/楕円 110"/>
                  <p:cNvSpPr/>
                  <p:nvPr/>
                </p:nvSpPr>
                <p:spPr>
                  <a:xfrm>
                    <a:off x="762000" y="2247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2" name="円/楕円 111"/>
                  <p:cNvSpPr/>
                  <p:nvPr/>
                </p:nvSpPr>
                <p:spPr>
                  <a:xfrm>
                    <a:off x="844550" y="21844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3" name="円/楕円 112"/>
                  <p:cNvSpPr/>
                  <p:nvPr/>
                </p:nvSpPr>
                <p:spPr>
                  <a:xfrm>
                    <a:off x="850900" y="2120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4" name="円/楕円 113"/>
                  <p:cNvSpPr/>
                  <p:nvPr/>
                </p:nvSpPr>
                <p:spPr>
                  <a:xfrm>
                    <a:off x="819150" y="22225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5" name="円/楕円 114"/>
                  <p:cNvSpPr/>
                  <p:nvPr/>
                </p:nvSpPr>
                <p:spPr>
                  <a:xfrm>
                    <a:off x="819150" y="20193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6" name="円/楕円 115"/>
                  <p:cNvSpPr/>
                  <p:nvPr/>
                </p:nvSpPr>
                <p:spPr>
                  <a:xfrm>
                    <a:off x="889000" y="20272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 name="図形グループ 130"/>
                <p:cNvGrpSpPr/>
                <p:nvPr/>
              </p:nvGrpSpPr>
              <p:grpSpPr>
                <a:xfrm>
                  <a:off x="3482375" y="3840664"/>
                  <a:ext cx="231021" cy="468083"/>
                  <a:chOff x="1118808" y="3222176"/>
                  <a:chExt cx="231021" cy="468083"/>
                </a:xfrm>
              </p:grpSpPr>
              <p:sp>
                <p:nvSpPr>
                  <p:cNvPr id="132" name="円/楕円 131"/>
                  <p:cNvSpPr/>
                  <p:nvPr/>
                </p:nvSpPr>
                <p:spPr>
                  <a:xfrm>
                    <a:off x="1118808" y="3581400"/>
                    <a:ext cx="108859" cy="1088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3" name="曲線コネクタ 132"/>
                  <p:cNvCxnSpPr>
                    <a:stCxn id="132" idx="1"/>
                  </p:cNvCxnSpPr>
                  <p:nvPr/>
                </p:nvCxnSpPr>
                <p:spPr>
                  <a:xfrm rot="5400000" flipH="1" flipV="1">
                    <a:off x="1054707" y="3356649"/>
                    <a:ext cx="320736" cy="16065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34" name="円/楕円 133"/>
                  <p:cNvSpPr/>
                  <p:nvPr/>
                </p:nvSpPr>
                <p:spPr>
                  <a:xfrm>
                    <a:off x="1240970" y="3222176"/>
                    <a:ext cx="108859" cy="1088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cxnSp>
            <p:nvCxnSpPr>
              <p:cNvPr id="192" name="直線コネクタ 191"/>
              <p:cNvCxnSpPr/>
              <p:nvPr/>
            </p:nvCxnSpPr>
            <p:spPr>
              <a:xfrm>
                <a:off x="979488" y="5106988"/>
                <a:ext cx="3287712" cy="1588"/>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4" name="直線コネクタ 193"/>
              <p:cNvCxnSpPr/>
              <p:nvPr/>
            </p:nvCxnSpPr>
            <p:spPr>
              <a:xfrm rot="5400000" flipH="1" flipV="1">
                <a:off x="-37494" y="4090006"/>
                <a:ext cx="2033965" cy="1588"/>
              </a:xfrm>
              <a:prstGeom prst="line">
                <a:avLst/>
              </a:prstGeom>
              <a:ln>
                <a:tailEnd type="arrow"/>
              </a:ln>
            </p:spPr>
            <p:style>
              <a:lnRef idx="2">
                <a:schemeClr val="accent1"/>
              </a:lnRef>
              <a:fillRef idx="0">
                <a:schemeClr val="accent1"/>
              </a:fillRef>
              <a:effectRef idx="1">
                <a:schemeClr val="accent1"/>
              </a:effectRef>
              <a:fontRef idx="minor">
                <a:schemeClr val="tx1"/>
              </a:fontRef>
            </p:style>
          </p:cxnSp>
          <p:sp>
            <p:nvSpPr>
              <p:cNvPr id="196" name="フリーフォーム 195"/>
              <p:cNvSpPr/>
              <p:nvPr/>
            </p:nvSpPr>
            <p:spPr>
              <a:xfrm>
                <a:off x="1083733" y="3496733"/>
                <a:ext cx="2861734" cy="1636773"/>
              </a:xfrm>
              <a:custGeom>
                <a:avLst/>
                <a:gdLst>
                  <a:gd name="connsiteX0" fmla="*/ 0 w 2861734"/>
                  <a:gd name="connsiteY0" fmla="*/ 0 h 1636773"/>
                  <a:gd name="connsiteX1" fmla="*/ 127000 w 2861734"/>
                  <a:gd name="connsiteY1" fmla="*/ 50800 h 1636773"/>
                  <a:gd name="connsiteX2" fmla="*/ 169334 w 2861734"/>
                  <a:gd name="connsiteY2" fmla="*/ 67734 h 1636773"/>
                  <a:gd name="connsiteX3" fmla="*/ 203200 w 2861734"/>
                  <a:gd name="connsiteY3" fmla="*/ 76200 h 1636773"/>
                  <a:gd name="connsiteX4" fmla="*/ 296334 w 2861734"/>
                  <a:gd name="connsiteY4" fmla="*/ 101600 h 1636773"/>
                  <a:gd name="connsiteX5" fmla="*/ 389467 w 2861734"/>
                  <a:gd name="connsiteY5" fmla="*/ 118534 h 1636773"/>
                  <a:gd name="connsiteX6" fmla="*/ 448734 w 2861734"/>
                  <a:gd name="connsiteY6" fmla="*/ 152400 h 1636773"/>
                  <a:gd name="connsiteX7" fmla="*/ 474134 w 2861734"/>
                  <a:gd name="connsiteY7" fmla="*/ 160867 h 1636773"/>
                  <a:gd name="connsiteX8" fmla="*/ 558800 w 2861734"/>
                  <a:gd name="connsiteY8" fmla="*/ 177800 h 1636773"/>
                  <a:gd name="connsiteX9" fmla="*/ 719667 w 2861734"/>
                  <a:gd name="connsiteY9" fmla="*/ 203200 h 1636773"/>
                  <a:gd name="connsiteX10" fmla="*/ 838200 w 2861734"/>
                  <a:gd name="connsiteY10" fmla="*/ 220134 h 1636773"/>
                  <a:gd name="connsiteX11" fmla="*/ 872067 w 2861734"/>
                  <a:gd name="connsiteY11" fmla="*/ 228600 h 1636773"/>
                  <a:gd name="connsiteX12" fmla="*/ 914400 w 2861734"/>
                  <a:gd name="connsiteY12" fmla="*/ 237067 h 1636773"/>
                  <a:gd name="connsiteX13" fmla="*/ 939800 w 2861734"/>
                  <a:gd name="connsiteY13" fmla="*/ 245534 h 1636773"/>
                  <a:gd name="connsiteX14" fmla="*/ 1032934 w 2861734"/>
                  <a:gd name="connsiteY14" fmla="*/ 262467 h 1636773"/>
                  <a:gd name="connsiteX15" fmla="*/ 1049867 w 2861734"/>
                  <a:gd name="connsiteY15" fmla="*/ 406400 h 1636773"/>
                  <a:gd name="connsiteX16" fmla="*/ 1066800 w 2861734"/>
                  <a:gd name="connsiteY16" fmla="*/ 457200 h 1636773"/>
                  <a:gd name="connsiteX17" fmla="*/ 1075267 w 2861734"/>
                  <a:gd name="connsiteY17" fmla="*/ 482600 h 1636773"/>
                  <a:gd name="connsiteX18" fmla="*/ 1109134 w 2861734"/>
                  <a:gd name="connsiteY18" fmla="*/ 592667 h 1636773"/>
                  <a:gd name="connsiteX19" fmla="*/ 1117600 w 2861734"/>
                  <a:gd name="connsiteY19" fmla="*/ 618067 h 1636773"/>
                  <a:gd name="connsiteX20" fmla="*/ 1126067 w 2861734"/>
                  <a:gd name="connsiteY20" fmla="*/ 651934 h 1636773"/>
                  <a:gd name="connsiteX21" fmla="*/ 1151467 w 2861734"/>
                  <a:gd name="connsiteY21" fmla="*/ 668867 h 1636773"/>
                  <a:gd name="connsiteX22" fmla="*/ 1168400 w 2861734"/>
                  <a:gd name="connsiteY22" fmla="*/ 694267 h 1636773"/>
                  <a:gd name="connsiteX23" fmla="*/ 1193800 w 2861734"/>
                  <a:gd name="connsiteY23" fmla="*/ 702734 h 1636773"/>
                  <a:gd name="connsiteX24" fmla="*/ 1320800 w 2861734"/>
                  <a:gd name="connsiteY24" fmla="*/ 719667 h 1636773"/>
                  <a:gd name="connsiteX25" fmla="*/ 1413934 w 2861734"/>
                  <a:gd name="connsiteY25" fmla="*/ 753534 h 1636773"/>
                  <a:gd name="connsiteX26" fmla="*/ 1524000 w 2861734"/>
                  <a:gd name="connsiteY26" fmla="*/ 770467 h 1636773"/>
                  <a:gd name="connsiteX27" fmla="*/ 1549400 w 2861734"/>
                  <a:gd name="connsiteY27" fmla="*/ 778934 h 1636773"/>
                  <a:gd name="connsiteX28" fmla="*/ 1659467 w 2861734"/>
                  <a:gd name="connsiteY28" fmla="*/ 795867 h 1636773"/>
                  <a:gd name="connsiteX29" fmla="*/ 1710267 w 2861734"/>
                  <a:gd name="connsiteY29" fmla="*/ 804334 h 1636773"/>
                  <a:gd name="connsiteX30" fmla="*/ 1727200 w 2861734"/>
                  <a:gd name="connsiteY30" fmla="*/ 1024467 h 1636773"/>
                  <a:gd name="connsiteX31" fmla="*/ 1735667 w 2861734"/>
                  <a:gd name="connsiteY31" fmla="*/ 1049867 h 1636773"/>
                  <a:gd name="connsiteX32" fmla="*/ 1752600 w 2861734"/>
                  <a:gd name="connsiteY32" fmla="*/ 1075267 h 1636773"/>
                  <a:gd name="connsiteX33" fmla="*/ 1769534 w 2861734"/>
                  <a:gd name="connsiteY33" fmla="*/ 1126067 h 1636773"/>
                  <a:gd name="connsiteX34" fmla="*/ 1820334 w 2861734"/>
                  <a:gd name="connsiteY34" fmla="*/ 1151467 h 1636773"/>
                  <a:gd name="connsiteX35" fmla="*/ 1845734 w 2861734"/>
                  <a:gd name="connsiteY35" fmla="*/ 1168400 h 1636773"/>
                  <a:gd name="connsiteX36" fmla="*/ 1905000 w 2861734"/>
                  <a:gd name="connsiteY36" fmla="*/ 1176867 h 1636773"/>
                  <a:gd name="connsiteX37" fmla="*/ 1938867 w 2861734"/>
                  <a:gd name="connsiteY37" fmla="*/ 1193800 h 1636773"/>
                  <a:gd name="connsiteX38" fmla="*/ 1981200 w 2861734"/>
                  <a:gd name="connsiteY38" fmla="*/ 1202267 h 1636773"/>
                  <a:gd name="connsiteX39" fmla="*/ 2006600 w 2861734"/>
                  <a:gd name="connsiteY39" fmla="*/ 1210734 h 1636773"/>
                  <a:gd name="connsiteX40" fmla="*/ 2023534 w 2861734"/>
                  <a:gd name="connsiteY40" fmla="*/ 1236134 h 1636773"/>
                  <a:gd name="connsiteX41" fmla="*/ 2040467 w 2861734"/>
                  <a:gd name="connsiteY41" fmla="*/ 1320800 h 1636773"/>
                  <a:gd name="connsiteX42" fmla="*/ 2057400 w 2861734"/>
                  <a:gd name="connsiteY42" fmla="*/ 1380067 h 1636773"/>
                  <a:gd name="connsiteX43" fmla="*/ 2065867 w 2861734"/>
                  <a:gd name="connsiteY43" fmla="*/ 1422400 h 1636773"/>
                  <a:gd name="connsiteX44" fmla="*/ 2082800 w 2861734"/>
                  <a:gd name="connsiteY44" fmla="*/ 1447800 h 1636773"/>
                  <a:gd name="connsiteX45" fmla="*/ 2091267 w 2861734"/>
                  <a:gd name="connsiteY45" fmla="*/ 1473200 h 1636773"/>
                  <a:gd name="connsiteX46" fmla="*/ 2108200 w 2861734"/>
                  <a:gd name="connsiteY46" fmla="*/ 1498600 h 1636773"/>
                  <a:gd name="connsiteX47" fmla="*/ 2133600 w 2861734"/>
                  <a:gd name="connsiteY47" fmla="*/ 1549400 h 1636773"/>
                  <a:gd name="connsiteX48" fmla="*/ 2184400 w 2861734"/>
                  <a:gd name="connsiteY48" fmla="*/ 1566334 h 1636773"/>
                  <a:gd name="connsiteX49" fmla="*/ 2387600 w 2861734"/>
                  <a:gd name="connsiteY49" fmla="*/ 1608667 h 1636773"/>
                  <a:gd name="connsiteX50" fmla="*/ 2421467 w 2861734"/>
                  <a:gd name="connsiteY50" fmla="*/ 1625600 h 1636773"/>
                  <a:gd name="connsiteX51" fmla="*/ 2506134 w 2861734"/>
                  <a:gd name="connsiteY51" fmla="*/ 1634067 h 1636773"/>
                  <a:gd name="connsiteX52" fmla="*/ 2861734 w 2861734"/>
                  <a:gd name="connsiteY52" fmla="*/ 1634067 h 163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861734" h="1636773">
                    <a:moveTo>
                      <a:pt x="0" y="0"/>
                    </a:moveTo>
                    <a:cubicBezTo>
                      <a:pt x="74612" y="44767"/>
                      <a:pt x="14016" y="13138"/>
                      <a:pt x="127000" y="50800"/>
                    </a:cubicBezTo>
                    <a:cubicBezTo>
                      <a:pt x="141418" y="55606"/>
                      <a:pt x="154916" y="62928"/>
                      <a:pt x="169334" y="67734"/>
                    </a:cubicBezTo>
                    <a:cubicBezTo>
                      <a:pt x="180373" y="71414"/>
                      <a:pt x="191974" y="73138"/>
                      <a:pt x="203200" y="76200"/>
                    </a:cubicBezTo>
                    <a:cubicBezTo>
                      <a:pt x="212505" y="78738"/>
                      <a:pt x="277167" y="98115"/>
                      <a:pt x="296334" y="101600"/>
                    </a:cubicBezTo>
                    <a:cubicBezTo>
                      <a:pt x="407552" y="121821"/>
                      <a:pt x="312664" y="99333"/>
                      <a:pt x="389467" y="118534"/>
                    </a:cubicBezTo>
                    <a:cubicBezTo>
                      <a:pt x="409223" y="129823"/>
                      <a:pt x="428383" y="142224"/>
                      <a:pt x="448734" y="152400"/>
                    </a:cubicBezTo>
                    <a:cubicBezTo>
                      <a:pt x="456717" y="156391"/>
                      <a:pt x="465438" y="158860"/>
                      <a:pt x="474134" y="160867"/>
                    </a:cubicBezTo>
                    <a:cubicBezTo>
                      <a:pt x="502178" y="167339"/>
                      <a:pt x="530878" y="170819"/>
                      <a:pt x="558800" y="177800"/>
                    </a:cubicBezTo>
                    <a:cubicBezTo>
                      <a:pt x="634100" y="196625"/>
                      <a:pt x="581133" y="184729"/>
                      <a:pt x="719667" y="203200"/>
                    </a:cubicBezTo>
                    <a:cubicBezTo>
                      <a:pt x="780834" y="223590"/>
                      <a:pt x="714543" y="203647"/>
                      <a:pt x="838200" y="220134"/>
                    </a:cubicBezTo>
                    <a:cubicBezTo>
                      <a:pt x="849734" y="221672"/>
                      <a:pt x="860708" y="226076"/>
                      <a:pt x="872067" y="228600"/>
                    </a:cubicBezTo>
                    <a:cubicBezTo>
                      <a:pt x="886115" y="231722"/>
                      <a:pt x="900439" y="233577"/>
                      <a:pt x="914400" y="237067"/>
                    </a:cubicBezTo>
                    <a:cubicBezTo>
                      <a:pt x="923058" y="239232"/>
                      <a:pt x="931049" y="243784"/>
                      <a:pt x="939800" y="245534"/>
                    </a:cubicBezTo>
                    <a:cubicBezTo>
                      <a:pt x="1091476" y="275869"/>
                      <a:pt x="932540" y="237368"/>
                      <a:pt x="1032934" y="262467"/>
                    </a:cubicBezTo>
                    <a:cubicBezTo>
                      <a:pt x="1035042" y="283547"/>
                      <a:pt x="1043259" y="377766"/>
                      <a:pt x="1049867" y="406400"/>
                    </a:cubicBezTo>
                    <a:cubicBezTo>
                      <a:pt x="1053881" y="423792"/>
                      <a:pt x="1061156" y="440267"/>
                      <a:pt x="1066800" y="457200"/>
                    </a:cubicBezTo>
                    <a:cubicBezTo>
                      <a:pt x="1069622" y="465667"/>
                      <a:pt x="1073517" y="473849"/>
                      <a:pt x="1075267" y="482600"/>
                    </a:cubicBezTo>
                    <a:cubicBezTo>
                      <a:pt x="1094196" y="577245"/>
                      <a:pt x="1076235" y="543320"/>
                      <a:pt x="1109134" y="592667"/>
                    </a:cubicBezTo>
                    <a:cubicBezTo>
                      <a:pt x="1111956" y="601134"/>
                      <a:pt x="1115148" y="609486"/>
                      <a:pt x="1117600" y="618067"/>
                    </a:cubicBezTo>
                    <a:cubicBezTo>
                      <a:pt x="1120797" y="629256"/>
                      <a:pt x="1119612" y="642252"/>
                      <a:pt x="1126067" y="651934"/>
                    </a:cubicBezTo>
                    <a:cubicBezTo>
                      <a:pt x="1131711" y="660401"/>
                      <a:pt x="1143000" y="663223"/>
                      <a:pt x="1151467" y="668867"/>
                    </a:cubicBezTo>
                    <a:cubicBezTo>
                      <a:pt x="1157111" y="677334"/>
                      <a:pt x="1160454" y="687910"/>
                      <a:pt x="1168400" y="694267"/>
                    </a:cubicBezTo>
                    <a:cubicBezTo>
                      <a:pt x="1175369" y="699842"/>
                      <a:pt x="1184997" y="701267"/>
                      <a:pt x="1193800" y="702734"/>
                    </a:cubicBezTo>
                    <a:cubicBezTo>
                      <a:pt x="1235927" y="709755"/>
                      <a:pt x="1278467" y="714023"/>
                      <a:pt x="1320800" y="719667"/>
                    </a:cubicBezTo>
                    <a:cubicBezTo>
                      <a:pt x="1340035" y="727361"/>
                      <a:pt x="1395308" y="750430"/>
                      <a:pt x="1413934" y="753534"/>
                    </a:cubicBezTo>
                    <a:cubicBezTo>
                      <a:pt x="1484418" y="765280"/>
                      <a:pt x="1447740" y="759572"/>
                      <a:pt x="1524000" y="770467"/>
                    </a:cubicBezTo>
                    <a:cubicBezTo>
                      <a:pt x="1532467" y="773289"/>
                      <a:pt x="1540688" y="776998"/>
                      <a:pt x="1549400" y="778934"/>
                    </a:cubicBezTo>
                    <a:cubicBezTo>
                      <a:pt x="1573144" y="784210"/>
                      <a:pt x="1637541" y="792494"/>
                      <a:pt x="1659467" y="795867"/>
                    </a:cubicBezTo>
                    <a:cubicBezTo>
                      <a:pt x="1676434" y="798477"/>
                      <a:pt x="1693334" y="801512"/>
                      <a:pt x="1710267" y="804334"/>
                    </a:cubicBezTo>
                    <a:cubicBezTo>
                      <a:pt x="1715911" y="877712"/>
                      <a:pt x="1719627" y="951263"/>
                      <a:pt x="1727200" y="1024467"/>
                    </a:cubicBezTo>
                    <a:cubicBezTo>
                      <a:pt x="1728118" y="1033344"/>
                      <a:pt x="1731676" y="1041885"/>
                      <a:pt x="1735667" y="1049867"/>
                    </a:cubicBezTo>
                    <a:cubicBezTo>
                      <a:pt x="1740218" y="1058968"/>
                      <a:pt x="1748467" y="1065968"/>
                      <a:pt x="1752600" y="1075267"/>
                    </a:cubicBezTo>
                    <a:cubicBezTo>
                      <a:pt x="1759849" y="1091578"/>
                      <a:pt x="1754682" y="1116166"/>
                      <a:pt x="1769534" y="1126067"/>
                    </a:cubicBezTo>
                    <a:cubicBezTo>
                      <a:pt x="1842326" y="1174594"/>
                      <a:pt x="1750227" y="1116414"/>
                      <a:pt x="1820334" y="1151467"/>
                    </a:cubicBezTo>
                    <a:cubicBezTo>
                      <a:pt x="1829435" y="1156018"/>
                      <a:pt x="1835988" y="1165476"/>
                      <a:pt x="1845734" y="1168400"/>
                    </a:cubicBezTo>
                    <a:cubicBezTo>
                      <a:pt x="1864848" y="1174134"/>
                      <a:pt x="1885245" y="1174045"/>
                      <a:pt x="1905000" y="1176867"/>
                    </a:cubicBezTo>
                    <a:cubicBezTo>
                      <a:pt x="1916289" y="1182511"/>
                      <a:pt x="1926893" y="1189809"/>
                      <a:pt x="1938867" y="1193800"/>
                    </a:cubicBezTo>
                    <a:cubicBezTo>
                      <a:pt x="1952519" y="1198351"/>
                      <a:pt x="1967239" y="1198777"/>
                      <a:pt x="1981200" y="1202267"/>
                    </a:cubicBezTo>
                    <a:cubicBezTo>
                      <a:pt x="1989858" y="1204432"/>
                      <a:pt x="1998133" y="1207912"/>
                      <a:pt x="2006600" y="1210734"/>
                    </a:cubicBezTo>
                    <a:cubicBezTo>
                      <a:pt x="2012245" y="1219201"/>
                      <a:pt x="2019526" y="1226781"/>
                      <a:pt x="2023534" y="1236134"/>
                    </a:cubicBezTo>
                    <a:cubicBezTo>
                      <a:pt x="2030907" y="1253337"/>
                      <a:pt x="2037842" y="1307676"/>
                      <a:pt x="2040467" y="1320800"/>
                    </a:cubicBezTo>
                    <a:cubicBezTo>
                      <a:pt x="2056302" y="1399973"/>
                      <a:pt x="2041264" y="1315520"/>
                      <a:pt x="2057400" y="1380067"/>
                    </a:cubicBezTo>
                    <a:cubicBezTo>
                      <a:pt x="2060890" y="1394028"/>
                      <a:pt x="2060814" y="1408926"/>
                      <a:pt x="2065867" y="1422400"/>
                    </a:cubicBezTo>
                    <a:cubicBezTo>
                      <a:pt x="2069440" y="1431928"/>
                      <a:pt x="2078249" y="1438699"/>
                      <a:pt x="2082800" y="1447800"/>
                    </a:cubicBezTo>
                    <a:cubicBezTo>
                      <a:pt x="2086791" y="1455782"/>
                      <a:pt x="2087276" y="1465218"/>
                      <a:pt x="2091267" y="1473200"/>
                    </a:cubicBezTo>
                    <a:cubicBezTo>
                      <a:pt x="2095818" y="1482301"/>
                      <a:pt x="2103649" y="1489499"/>
                      <a:pt x="2108200" y="1498600"/>
                    </a:cubicBezTo>
                    <a:cubicBezTo>
                      <a:pt x="2116168" y="1514536"/>
                      <a:pt x="2115955" y="1538371"/>
                      <a:pt x="2133600" y="1549400"/>
                    </a:cubicBezTo>
                    <a:cubicBezTo>
                      <a:pt x="2148736" y="1558860"/>
                      <a:pt x="2184400" y="1566334"/>
                      <a:pt x="2184400" y="1566334"/>
                    </a:cubicBezTo>
                    <a:cubicBezTo>
                      <a:pt x="2254839" y="1636773"/>
                      <a:pt x="2183254" y="1575972"/>
                      <a:pt x="2387600" y="1608667"/>
                    </a:cubicBezTo>
                    <a:cubicBezTo>
                      <a:pt x="2400063" y="1610661"/>
                      <a:pt x="2409126" y="1622955"/>
                      <a:pt x="2421467" y="1625600"/>
                    </a:cubicBezTo>
                    <a:cubicBezTo>
                      <a:pt x="2449201" y="1631543"/>
                      <a:pt x="2477776" y="1633522"/>
                      <a:pt x="2506134" y="1634067"/>
                    </a:cubicBezTo>
                    <a:cubicBezTo>
                      <a:pt x="2624645" y="1636346"/>
                      <a:pt x="2743201" y="1634067"/>
                      <a:pt x="2861734" y="16340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19" name="図形グループ 426"/>
              <p:cNvGrpSpPr/>
              <p:nvPr/>
            </p:nvGrpSpPr>
            <p:grpSpPr>
              <a:xfrm>
                <a:off x="2361291" y="3020413"/>
                <a:ext cx="366333" cy="713387"/>
                <a:chOff x="2361291" y="2848712"/>
                <a:chExt cx="366333" cy="713387"/>
              </a:xfrm>
            </p:grpSpPr>
            <p:grpSp>
              <p:nvGrpSpPr>
                <p:cNvPr id="20" name="図形グループ 198"/>
                <p:cNvGrpSpPr/>
                <p:nvPr/>
              </p:nvGrpSpPr>
              <p:grpSpPr>
                <a:xfrm>
                  <a:off x="2362200" y="2856700"/>
                  <a:ext cx="349250" cy="298450"/>
                  <a:chOff x="609600" y="2019300"/>
                  <a:chExt cx="349250" cy="298450"/>
                </a:xfrm>
              </p:grpSpPr>
              <p:sp>
                <p:nvSpPr>
                  <p:cNvPr id="232" name="円/楕円 231"/>
                  <p:cNvSpPr/>
                  <p:nvPr/>
                </p:nvSpPr>
                <p:spPr>
                  <a:xfrm>
                    <a:off x="762000" y="2043112"/>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3" name="円/楕円 232"/>
                  <p:cNvSpPr/>
                  <p:nvPr/>
                </p:nvSpPr>
                <p:spPr>
                  <a:xfrm>
                    <a:off x="793750" y="21018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4" name="円/楕円 233"/>
                  <p:cNvSpPr/>
                  <p:nvPr/>
                </p:nvSpPr>
                <p:spPr>
                  <a:xfrm>
                    <a:off x="844550" y="20637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1" name="図形グループ 234"/>
                  <p:cNvGrpSpPr/>
                  <p:nvPr/>
                </p:nvGrpSpPr>
                <p:grpSpPr>
                  <a:xfrm>
                    <a:off x="609600" y="2025650"/>
                    <a:ext cx="177800" cy="133350"/>
                    <a:chOff x="609600" y="2025650"/>
                    <a:chExt cx="177800" cy="133350"/>
                  </a:xfrm>
                </p:grpSpPr>
                <p:sp>
                  <p:nvSpPr>
                    <p:cNvPr id="249" name="円/楕円 248"/>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0" name="円/楕円 249"/>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1" name="円/楕円 250"/>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2" name="円/楕円 251"/>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2" name="図形グループ 235"/>
                  <p:cNvGrpSpPr/>
                  <p:nvPr/>
                </p:nvGrpSpPr>
                <p:grpSpPr>
                  <a:xfrm>
                    <a:off x="660400" y="2133600"/>
                    <a:ext cx="177800" cy="133350"/>
                    <a:chOff x="609600" y="2025650"/>
                    <a:chExt cx="177800" cy="133350"/>
                  </a:xfrm>
                </p:grpSpPr>
                <p:sp>
                  <p:nvSpPr>
                    <p:cNvPr id="245" name="円/楕円 244"/>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6" name="円/楕円 245"/>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7" name="円/楕円 246"/>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8" name="円/楕円 247"/>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37" name="円/楕円 236"/>
                  <p:cNvSpPr/>
                  <p:nvPr/>
                </p:nvSpPr>
                <p:spPr>
                  <a:xfrm>
                    <a:off x="812800" y="214788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8" name="円/楕円 237"/>
                  <p:cNvSpPr/>
                  <p:nvPr/>
                </p:nvSpPr>
                <p:spPr>
                  <a:xfrm>
                    <a:off x="711200" y="2216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9" name="円/楕円 238"/>
                  <p:cNvSpPr/>
                  <p:nvPr/>
                </p:nvSpPr>
                <p:spPr>
                  <a:xfrm>
                    <a:off x="762000" y="2247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0" name="円/楕円 239"/>
                  <p:cNvSpPr/>
                  <p:nvPr/>
                </p:nvSpPr>
                <p:spPr>
                  <a:xfrm>
                    <a:off x="844550" y="21844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1" name="円/楕円 240"/>
                  <p:cNvSpPr/>
                  <p:nvPr/>
                </p:nvSpPr>
                <p:spPr>
                  <a:xfrm>
                    <a:off x="850900" y="2120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2" name="円/楕円 241"/>
                  <p:cNvSpPr/>
                  <p:nvPr/>
                </p:nvSpPr>
                <p:spPr>
                  <a:xfrm>
                    <a:off x="819150" y="22225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3" name="円/楕円 242"/>
                  <p:cNvSpPr/>
                  <p:nvPr/>
                </p:nvSpPr>
                <p:spPr>
                  <a:xfrm>
                    <a:off x="819150" y="20193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4" name="円/楕円 243"/>
                  <p:cNvSpPr/>
                  <p:nvPr/>
                </p:nvSpPr>
                <p:spPr>
                  <a:xfrm>
                    <a:off x="889000" y="20272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3" name="図形グループ 199"/>
                <p:cNvGrpSpPr/>
                <p:nvPr/>
              </p:nvGrpSpPr>
              <p:grpSpPr>
                <a:xfrm rot="11200803">
                  <a:off x="2378374" y="3263649"/>
                  <a:ext cx="349250" cy="298450"/>
                  <a:chOff x="609600" y="2019300"/>
                  <a:chExt cx="349250" cy="298450"/>
                </a:xfrm>
              </p:grpSpPr>
              <p:sp>
                <p:nvSpPr>
                  <p:cNvPr id="211" name="円/楕円 210"/>
                  <p:cNvSpPr/>
                  <p:nvPr/>
                </p:nvSpPr>
                <p:spPr>
                  <a:xfrm>
                    <a:off x="762000" y="2043112"/>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2" name="円/楕円 211"/>
                  <p:cNvSpPr/>
                  <p:nvPr/>
                </p:nvSpPr>
                <p:spPr>
                  <a:xfrm>
                    <a:off x="793750" y="21018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3" name="円/楕円 212"/>
                  <p:cNvSpPr/>
                  <p:nvPr/>
                </p:nvSpPr>
                <p:spPr>
                  <a:xfrm>
                    <a:off x="844550" y="20637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5" name="図形グループ 213"/>
                  <p:cNvGrpSpPr/>
                  <p:nvPr/>
                </p:nvGrpSpPr>
                <p:grpSpPr>
                  <a:xfrm>
                    <a:off x="609600" y="2025650"/>
                    <a:ext cx="177800" cy="133350"/>
                    <a:chOff x="609600" y="2025650"/>
                    <a:chExt cx="177800" cy="133350"/>
                  </a:xfrm>
                </p:grpSpPr>
                <p:sp>
                  <p:nvSpPr>
                    <p:cNvPr id="228" name="円/楕円 227"/>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9" name="円/楕円 228"/>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0" name="円/楕円 229"/>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1" name="円/楕円 230"/>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6" name="図形グループ 214"/>
                  <p:cNvGrpSpPr/>
                  <p:nvPr/>
                </p:nvGrpSpPr>
                <p:grpSpPr>
                  <a:xfrm>
                    <a:off x="660400" y="2133600"/>
                    <a:ext cx="177800" cy="133350"/>
                    <a:chOff x="609600" y="2025650"/>
                    <a:chExt cx="177800" cy="133350"/>
                  </a:xfrm>
                </p:grpSpPr>
                <p:sp>
                  <p:nvSpPr>
                    <p:cNvPr id="224" name="円/楕円 223"/>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5" name="円/楕円 224"/>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6" name="円/楕円 225"/>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7" name="円/楕円 226"/>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6" name="円/楕円 215"/>
                  <p:cNvSpPr/>
                  <p:nvPr/>
                </p:nvSpPr>
                <p:spPr>
                  <a:xfrm>
                    <a:off x="812800" y="214788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7" name="円/楕円 216"/>
                  <p:cNvSpPr/>
                  <p:nvPr/>
                </p:nvSpPr>
                <p:spPr>
                  <a:xfrm>
                    <a:off x="711200" y="2216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8" name="円/楕円 217"/>
                  <p:cNvSpPr/>
                  <p:nvPr/>
                </p:nvSpPr>
                <p:spPr>
                  <a:xfrm>
                    <a:off x="762000" y="2247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9" name="円/楕円 218"/>
                  <p:cNvSpPr/>
                  <p:nvPr/>
                </p:nvSpPr>
                <p:spPr>
                  <a:xfrm>
                    <a:off x="844550" y="21844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0" name="円/楕円 219"/>
                  <p:cNvSpPr/>
                  <p:nvPr/>
                </p:nvSpPr>
                <p:spPr>
                  <a:xfrm>
                    <a:off x="850900" y="2120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1" name="円/楕円 220"/>
                  <p:cNvSpPr/>
                  <p:nvPr/>
                </p:nvSpPr>
                <p:spPr>
                  <a:xfrm>
                    <a:off x="819150" y="22225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2" name="円/楕円 221"/>
                  <p:cNvSpPr/>
                  <p:nvPr/>
                </p:nvSpPr>
                <p:spPr>
                  <a:xfrm>
                    <a:off x="819150" y="20193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3" name="円/楕円 222"/>
                  <p:cNvSpPr/>
                  <p:nvPr/>
                </p:nvSpPr>
                <p:spPr>
                  <a:xfrm>
                    <a:off x="889000" y="20272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08" name="円/楕円 207"/>
                <p:cNvSpPr/>
                <p:nvPr/>
              </p:nvSpPr>
              <p:spPr>
                <a:xfrm>
                  <a:off x="2367316" y="3296565"/>
                  <a:ext cx="108859" cy="1088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9" name="曲線コネクタ 208"/>
                <p:cNvCxnSpPr>
                  <a:stCxn id="208" idx="1"/>
                  <a:endCxn id="210" idx="4"/>
                </p:cNvCxnSpPr>
                <p:nvPr/>
              </p:nvCxnSpPr>
              <p:spPr>
                <a:xfrm rot="5400000" flipH="1" flipV="1">
                  <a:off x="2222021" y="3118808"/>
                  <a:ext cx="354936" cy="32463"/>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10" name="円/楕円 209"/>
                <p:cNvSpPr/>
                <p:nvPr/>
              </p:nvSpPr>
              <p:spPr>
                <a:xfrm>
                  <a:off x="2361291" y="2848712"/>
                  <a:ext cx="108859" cy="1088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2" name="円/楕円 261"/>
                <p:cNvSpPr/>
                <p:nvPr/>
              </p:nvSpPr>
              <p:spPr>
                <a:xfrm>
                  <a:off x="2508556" y="3155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6" name="円/楕円 275"/>
                <p:cNvSpPr/>
                <p:nvPr/>
              </p:nvSpPr>
              <p:spPr>
                <a:xfrm>
                  <a:off x="2533954" y="3212299"/>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7" name="図形グループ 427"/>
              <p:cNvGrpSpPr/>
              <p:nvPr/>
            </p:nvGrpSpPr>
            <p:grpSpPr>
              <a:xfrm>
                <a:off x="2971800" y="2954930"/>
                <a:ext cx="356957" cy="1159870"/>
                <a:chOff x="3208867" y="2438400"/>
                <a:chExt cx="356957" cy="1159870"/>
              </a:xfrm>
            </p:grpSpPr>
            <p:grpSp>
              <p:nvGrpSpPr>
                <p:cNvPr id="28" name="図形グループ 277"/>
                <p:cNvGrpSpPr/>
                <p:nvPr/>
              </p:nvGrpSpPr>
              <p:grpSpPr>
                <a:xfrm>
                  <a:off x="3208867" y="2438400"/>
                  <a:ext cx="349250" cy="298450"/>
                  <a:chOff x="609600" y="2019300"/>
                  <a:chExt cx="349250" cy="298450"/>
                </a:xfrm>
              </p:grpSpPr>
              <p:sp>
                <p:nvSpPr>
                  <p:cNvPr id="279" name="円/楕円 278"/>
                  <p:cNvSpPr/>
                  <p:nvPr/>
                </p:nvSpPr>
                <p:spPr>
                  <a:xfrm>
                    <a:off x="762000" y="2043112"/>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0" name="円/楕円 279"/>
                  <p:cNvSpPr/>
                  <p:nvPr/>
                </p:nvSpPr>
                <p:spPr>
                  <a:xfrm>
                    <a:off x="793750" y="21018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1" name="円/楕円 280"/>
                  <p:cNvSpPr/>
                  <p:nvPr/>
                </p:nvSpPr>
                <p:spPr>
                  <a:xfrm>
                    <a:off x="844550" y="20637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9" name="図形グループ 281"/>
                  <p:cNvGrpSpPr/>
                  <p:nvPr/>
                </p:nvGrpSpPr>
                <p:grpSpPr>
                  <a:xfrm>
                    <a:off x="609600" y="2025650"/>
                    <a:ext cx="177800" cy="133350"/>
                    <a:chOff x="609600" y="2025650"/>
                    <a:chExt cx="177800" cy="133350"/>
                  </a:xfrm>
                </p:grpSpPr>
                <p:sp>
                  <p:nvSpPr>
                    <p:cNvPr id="345" name="円/楕円 344"/>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6" name="円/楕円 345"/>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7" name="円/楕円 346"/>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8" name="円/楕円 347"/>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0" name="図形グループ 282"/>
                  <p:cNvGrpSpPr/>
                  <p:nvPr/>
                </p:nvGrpSpPr>
                <p:grpSpPr>
                  <a:xfrm>
                    <a:off x="660400" y="2133600"/>
                    <a:ext cx="177800" cy="133350"/>
                    <a:chOff x="609600" y="2025650"/>
                    <a:chExt cx="177800" cy="133350"/>
                  </a:xfrm>
                </p:grpSpPr>
                <p:sp>
                  <p:nvSpPr>
                    <p:cNvPr id="341" name="円/楕円 340"/>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2" name="円/楕円 341"/>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3" name="円/楕円 342"/>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4" name="円/楕円 343"/>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84" name="円/楕円 283"/>
                  <p:cNvSpPr/>
                  <p:nvPr/>
                </p:nvSpPr>
                <p:spPr>
                  <a:xfrm>
                    <a:off x="812800" y="214788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5" name="円/楕円 284"/>
                  <p:cNvSpPr/>
                  <p:nvPr/>
                </p:nvSpPr>
                <p:spPr>
                  <a:xfrm>
                    <a:off x="711200" y="2216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6" name="円/楕円 285"/>
                  <p:cNvSpPr/>
                  <p:nvPr/>
                </p:nvSpPr>
                <p:spPr>
                  <a:xfrm>
                    <a:off x="762000" y="2247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7" name="円/楕円 286"/>
                  <p:cNvSpPr/>
                  <p:nvPr/>
                </p:nvSpPr>
                <p:spPr>
                  <a:xfrm>
                    <a:off x="844550" y="21844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8" name="円/楕円 287"/>
                  <p:cNvSpPr/>
                  <p:nvPr/>
                </p:nvSpPr>
                <p:spPr>
                  <a:xfrm>
                    <a:off x="850900" y="2120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9" name="円/楕円 288"/>
                  <p:cNvSpPr/>
                  <p:nvPr/>
                </p:nvSpPr>
                <p:spPr>
                  <a:xfrm>
                    <a:off x="819150" y="22225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9" name="円/楕円 338"/>
                  <p:cNvSpPr/>
                  <p:nvPr/>
                </p:nvSpPr>
                <p:spPr>
                  <a:xfrm>
                    <a:off x="819150" y="20193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0" name="円/楕円 339"/>
                  <p:cNvSpPr/>
                  <p:nvPr/>
                </p:nvSpPr>
                <p:spPr>
                  <a:xfrm>
                    <a:off x="889000" y="20272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1" name="図形グループ 348"/>
                <p:cNvGrpSpPr/>
                <p:nvPr/>
              </p:nvGrpSpPr>
              <p:grpSpPr>
                <a:xfrm rot="11200803">
                  <a:off x="3216574" y="3299820"/>
                  <a:ext cx="349250" cy="298450"/>
                  <a:chOff x="609600" y="2019300"/>
                  <a:chExt cx="349250" cy="298450"/>
                </a:xfrm>
              </p:grpSpPr>
              <p:sp>
                <p:nvSpPr>
                  <p:cNvPr id="350" name="円/楕円 349"/>
                  <p:cNvSpPr/>
                  <p:nvPr/>
                </p:nvSpPr>
                <p:spPr>
                  <a:xfrm>
                    <a:off x="762000" y="2043112"/>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1" name="円/楕円 350"/>
                  <p:cNvSpPr/>
                  <p:nvPr/>
                </p:nvSpPr>
                <p:spPr>
                  <a:xfrm>
                    <a:off x="793750" y="21018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2" name="円/楕円 351"/>
                  <p:cNvSpPr/>
                  <p:nvPr/>
                </p:nvSpPr>
                <p:spPr>
                  <a:xfrm>
                    <a:off x="844550" y="20637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8432" name="図形グループ 352"/>
                  <p:cNvGrpSpPr/>
                  <p:nvPr/>
                </p:nvGrpSpPr>
                <p:grpSpPr>
                  <a:xfrm>
                    <a:off x="609600" y="2025650"/>
                    <a:ext cx="177800" cy="133350"/>
                    <a:chOff x="609600" y="2025650"/>
                    <a:chExt cx="177800" cy="133350"/>
                  </a:xfrm>
                </p:grpSpPr>
                <p:sp>
                  <p:nvSpPr>
                    <p:cNvPr id="367" name="円/楕円 366"/>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8" name="円/楕円 367"/>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9" name="円/楕円 368"/>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0" name="円/楕円 369"/>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433" name="図形グループ 353"/>
                  <p:cNvGrpSpPr/>
                  <p:nvPr/>
                </p:nvGrpSpPr>
                <p:grpSpPr>
                  <a:xfrm>
                    <a:off x="660400" y="2133600"/>
                    <a:ext cx="177800" cy="133350"/>
                    <a:chOff x="609600" y="2025650"/>
                    <a:chExt cx="177800" cy="133350"/>
                  </a:xfrm>
                </p:grpSpPr>
                <p:sp>
                  <p:nvSpPr>
                    <p:cNvPr id="363" name="円/楕円 362"/>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4" name="円/楕円 363"/>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5" name="円/楕円 364"/>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6" name="円/楕円 365"/>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55" name="円/楕円 354"/>
                  <p:cNvSpPr/>
                  <p:nvPr/>
                </p:nvSpPr>
                <p:spPr>
                  <a:xfrm>
                    <a:off x="812800" y="214788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6" name="円/楕円 355"/>
                  <p:cNvSpPr/>
                  <p:nvPr/>
                </p:nvSpPr>
                <p:spPr>
                  <a:xfrm>
                    <a:off x="711200" y="2216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7" name="円/楕円 356"/>
                  <p:cNvSpPr/>
                  <p:nvPr/>
                </p:nvSpPr>
                <p:spPr>
                  <a:xfrm>
                    <a:off x="762000" y="2247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8" name="円/楕円 357"/>
                  <p:cNvSpPr/>
                  <p:nvPr/>
                </p:nvSpPr>
                <p:spPr>
                  <a:xfrm>
                    <a:off x="844550" y="21844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9" name="円/楕円 358"/>
                  <p:cNvSpPr/>
                  <p:nvPr/>
                </p:nvSpPr>
                <p:spPr>
                  <a:xfrm>
                    <a:off x="850900" y="2120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0" name="円/楕円 359"/>
                  <p:cNvSpPr/>
                  <p:nvPr/>
                </p:nvSpPr>
                <p:spPr>
                  <a:xfrm>
                    <a:off x="819150" y="22225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1" name="円/楕円 360"/>
                  <p:cNvSpPr/>
                  <p:nvPr/>
                </p:nvSpPr>
                <p:spPr>
                  <a:xfrm>
                    <a:off x="819150" y="20193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2" name="円/楕円 361"/>
                  <p:cNvSpPr/>
                  <p:nvPr/>
                </p:nvSpPr>
                <p:spPr>
                  <a:xfrm>
                    <a:off x="889000" y="20272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71" name="円/楕円 370"/>
                <p:cNvSpPr/>
                <p:nvPr/>
              </p:nvSpPr>
              <p:spPr>
                <a:xfrm>
                  <a:off x="3408732" y="3125437"/>
                  <a:ext cx="108859" cy="1088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72" name="曲線コネクタ 371"/>
                <p:cNvCxnSpPr/>
                <p:nvPr/>
              </p:nvCxnSpPr>
              <p:spPr>
                <a:xfrm rot="5400000" flipH="1" flipV="1">
                  <a:off x="3263437" y="2936322"/>
                  <a:ext cx="354936" cy="32463"/>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73" name="円/楕円 372"/>
                <p:cNvSpPr/>
                <p:nvPr/>
              </p:nvSpPr>
              <p:spPr>
                <a:xfrm>
                  <a:off x="3402707" y="2677584"/>
                  <a:ext cx="108859" cy="1088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4" name="円/楕円 373"/>
                <p:cNvSpPr/>
                <p:nvPr/>
              </p:nvSpPr>
              <p:spPr>
                <a:xfrm>
                  <a:off x="3346756" y="3191321"/>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5" name="円/楕円 374"/>
                <p:cNvSpPr/>
                <p:nvPr/>
              </p:nvSpPr>
              <p:spPr>
                <a:xfrm>
                  <a:off x="3372154" y="324847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434" name="図形グループ 428"/>
              <p:cNvGrpSpPr/>
              <p:nvPr/>
            </p:nvGrpSpPr>
            <p:grpSpPr>
              <a:xfrm>
                <a:off x="3706364" y="2944125"/>
                <a:ext cx="356957" cy="1454086"/>
                <a:chOff x="4046469" y="2133600"/>
                <a:chExt cx="356957" cy="1454086"/>
              </a:xfrm>
            </p:grpSpPr>
            <p:grpSp>
              <p:nvGrpSpPr>
                <p:cNvPr id="18435" name="図形グループ 375"/>
                <p:cNvGrpSpPr/>
                <p:nvPr/>
              </p:nvGrpSpPr>
              <p:grpSpPr>
                <a:xfrm>
                  <a:off x="4046469" y="2133600"/>
                  <a:ext cx="349250" cy="298450"/>
                  <a:chOff x="609600" y="2019300"/>
                  <a:chExt cx="349250" cy="298450"/>
                </a:xfrm>
              </p:grpSpPr>
              <p:sp>
                <p:nvSpPr>
                  <p:cNvPr id="377" name="円/楕円 376"/>
                  <p:cNvSpPr/>
                  <p:nvPr/>
                </p:nvSpPr>
                <p:spPr>
                  <a:xfrm>
                    <a:off x="762000" y="2043112"/>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8" name="円/楕円 377"/>
                  <p:cNvSpPr/>
                  <p:nvPr/>
                </p:nvSpPr>
                <p:spPr>
                  <a:xfrm>
                    <a:off x="793750" y="21018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9" name="円/楕円 378"/>
                  <p:cNvSpPr/>
                  <p:nvPr/>
                </p:nvSpPr>
                <p:spPr>
                  <a:xfrm>
                    <a:off x="844550" y="20637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8438" name="図形グループ 379"/>
                  <p:cNvGrpSpPr/>
                  <p:nvPr/>
                </p:nvGrpSpPr>
                <p:grpSpPr>
                  <a:xfrm>
                    <a:off x="609600" y="2025650"/>
                    <a:ext cx="177800" cy="133350"/>
                    <a:chOff x="609600" y="2025650"/>
                    <a:chExt cx="177800" cy="133350"/>
                  </a:xfrm>
                </p:grpSpPr>
                <p:sp>
                  <p:nvSpPr>
                    <p:cNvPr id="394" name="円/楕円 393"/>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5" name="円/楕円 394"/>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6" name="円/楕円 395"/>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7" name="円/楕円 396"/>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439" name="図形グループ 380"/>
                  <p:cNvGrpSpPr/>
                  <p:nvPr/>
                </p:nvGrpSpPr>
                <p:grpSpPr>
                  <a:xfrm>
                    <a:off x="660400" y="2133600"/>
                    <a:ext cx="177800" cy="133350"/>
                    <a:chOff x="609600" y="2025650"/>
                    <a:chExt cx="177800" cy="133350"/>
                  </a:xfrm>
                </p:grpSpPr>
                <p:sp>
                  <p:nvSpPr>
                    <p:cNvPr id="390" name="円/楕円 389"/>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1" name="円/楕円 390"/>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2" name="円/楕円 391"/>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3" name="円/楕円 392"/>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82" name="円/楕円 381"/>
                  <p:cNvSpPr/>
                  <p:nvPr/>
                </p:nvSpPr>
                <p:spPr>
                  <a:xfrm>
                    <a:off x="812800" y="214788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3" name="円/楕円 382"/>
                  <p:cNvSpPr/>
                  <p:nvPr/>
                </p:nvSpPr>
                <p:spPr>
                  <a:xfrm>
                    <a:off x="711200" y="2216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4" name="円/楕円 383"/>
                  <p:cNvSpPr/>
                  <p:nvPr/>
                </p:nvSpPr>
                <p:spPr>
                  <a:xfrm>
                    <a:off x="762000" y="2247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5" name="円/楕円 384"/>
                  <p:cNvSpPr/>
                  <p:nvPr/>
                </p:nvSpPr>
                <p:spPr>
                  <a:xfrm>
                    <a:off x="844550" y="21844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6" name="円/楕円 385"/>
                  <p:cNvSpPr/>
                  <p:nvPr/>
                </p:nvSpPr>
                <p:spPr>
                  <a:xfrm>
                    <a:off x="850900" y="2120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7" name="円/楕円 386"/>
                  <p:cNvSpPr/>
                  <p:nvPr/>
                </p:nvSpPr>
                <p:spPr>
                  <a:xfrm>
                    <a:off x="819150" y="22225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8" name="円/楕円 387"/>
                  <p:cNvSpPr/>
                  <p:nvPr/>
                </p:nvSpPr>
                <p:spPr>
                  <a:xfrm>
                    <a:off x="819150" y="20193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9" name="円/楕円 388"/>
                  <p:cNvSpPr/>
                  <p:nvPr/>
                </p:nvSpPr>
                <p:spPr>
                  <a:xfrm>
                    <a:off x="889000" y="20272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442" name="図形グループ 397"/>
                <p:cNvGrpSpPr/>
                <p:nvPr/>
              </p:nvGrpSpPr>
              <p:grpSpPr>
                <a:xfrm rot="11200803">
                  <a:off x="4054176" y="3289236"/>
                  <a:ext cx="349250" cy="298450"/>
                  <a:chOff x="609600" y="2019300"/>
                  <a:chExt cx="349250" cy="298450"/>
                </a:xfrm>
              </p:grpSpPr>
              <p:sp>
                <p:nvSpPr>
                  <p:cNvPr id="399" name="円/楕円 398"/>
                  <p:cNvSpPr/>
                  <p:nvPr/>
                </p:nvSpPr>
                <p:spPr>
                  <a:xfrm>
                    <a:off x="762000" y="2043112"/>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0" name="円/楕円 399"/>
                  <p:cNvSpPr/>
                  <p:nvPr/>
                </p:nvSpPr>
                <p:spPr>
                  <a:xfrm>
                    <a:off x="793750" y="21018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1" name="円/楕円 400"/>
                  <p:cNvSpPr/>
                  <p:nvPr/>
                </p:nvSpPr>
                <p:spPr>
                  <a:xfrm>
                    <a:off x="844550" y="20637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8443" name="図形グループ 401"/>
                  <p:cNvGrpSpPr/>
                  <p:nvPr/>
                </p:nvGrpSpPr>
                <p:grpSpPr>
                  <a:xfrm>
                    <a:off x="609600" y="2025650"/>
                    <a:ext cx="177800" cy="133350"/>
                    <a:chOff x="609600" y="2025650"/>
                    <a:chExt cx="177800" cy="133350"/>
                  </a:xfrm>
                </p:grpSpPr>
                <p:sp>
                  <p:nvSpPr>
                    <p:cNvPr id="416" name="円/楕円 415"/>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7" name="円/楕円 416"/>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8" name="円/楕円 417"/>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9" name="円/楕円 418"/>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445" name="図形グループ 402"/>
                  <p:cNvGrpSpPr/>
                  <p:nvPr/>
                </p:nvGrpSpPr>
                <p:grpSpPr>
                  <a:xfrm>
                    <a:off x="660400" y="2133600"/>
                    <a:ext cx="177800" cy="133350"/>
                    <a:chOff x="609600" y="2025650"/>
                    <a:chExt cx="177800" cy="133350"/>
                  </a:xfrm>
                </p:grpSpPr>
                <p:sp>
                  <p:nvSpPr>
                    <p:cNvPr id="412" name="円/楕円 411"/>
                    <p:cNvSpPr/>
                    <p:nvPr/>
                  </p:nvSpPr>
                  <p:spPr>
                    <a:xfrm>
                      <a:off x="609600" y="20399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3" name="円/楕円 412"/>
                    <p:cNvSpPr/>
                    <p:nvPr/>
                  </p:nvSpPr>
                  <p:spPr>
                    <a:xfrm>
                      <a:off x="685800" y="20256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4" name="円/楕円 413"/>
                    <p:cNvSpPr/>
                    <p:nvPr/>
                  </p:nvSpPr>
                  <p:spPr>
                    <a:xfrm>
                      <a:off x="717550" y="2089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5" name="円/楕円 414"/>
                    <p:cNvSpPr/>
                    <p:nvPr/>
                  </p:nvSpPr>
                  <p:spPr>
                    <a:xfrm>
                      <a:off x="641350" y="20764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04" name="円/楕円 403"/>
                  <p:cNvSpPr/>
                  <p:nvPr/>
                </p:nvSpPr>
                <p:spPr>
                  <a:xfrm>
                    <a:off x="812800" y="214788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5" name="円/楕円 404"/>
                  <p:cNvSpPr/>
                  <p:nvPr/>
                </p:nvSpPr>
                <p:spPr>
                  <a:xfrm>
                    <a:off x="711200" y="221615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6" name="円/楕円 405"/>
                  <p:cNvSpPr/>
                  <p:nvPr/>
                </p:nvSpPr>
                <p:spPr>
                  <a:xfrm>
                    <a:off x="762000" y="2247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7" name="円/楕円 406"/>
                  <p:cNvSpPr/>
                  <p:nvPr/>
                </p:nvSpPr>
                <p:spPr>
                  <a:xfrm>
                    <a:off x="844550" y="21844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8" name="円/楕円 407"/>
                  <p:cNvSpPr/>
                  <p:nvPr/>
                </p:nvSpPr>
                <p:spPr>
                  <a:xfrm>
                    <a:off x="850900" y="21209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9" name="円/楕円 408"/>
                  <p:cNvSpPr/>
                  <p:nvPr/>
                </p:nvSpPr>
                <p:spPr>
                  <a:xfrm>
                    <a:off x="819150" y="22225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0" name="円/楕円 409"/>
                  <p:cNvSpPr/>
                  <p:nvPr/>
                </p:nvSpPr>
                <p:spPr>
                  <a:xfrm>
                    <a:off x="819150" y="2019300"/>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1" name="円/楕円 410"/>
                  <p:cNvSpPr/>
                  <p:nvPr/>
                </p:nvSpPr>
                <p:spPr>
                  <a:xfrm>
                    <a:off x="889000" y="2027238"/>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20" name="円/楕円 419"/>
                <p:cNvSpPr/>
                <p:nvPr/>
              </p:nvSpPr>
              <p:spPr>
                <a:xfrm>
                  <a:off x="4246334" y="3114853"/>
                  <a:ext cx="108859" cy="1088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21" name="曲線コネクタ 420"/>
                <p:cNvCxnSpPr/>
                <p:nvPr/>
              </p:nvCxnSpPr>
              <p:spPr>
                <a:xfrm rot="5400000" flipH="1" flipV="1">
                  <a:off x="4101039" y="2925738"/>
                  <a:ext cx="354936" cy="32463"/>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422" name="円/楕円 421"/>
                <p:cNvSpPr/>
                <p:nvPr/>
              </p:nvSpPr>
              <p:spPr>
                <a:xfrm>
                  <a:off x="4240309" y="2667000"/>
                  <a:ext cx="108859" cy="1088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3" name="円/楕円 422"/>
                <p:cNvSpPr/>
                <p:nvPr/>
              </p:nvSpPr>
              <p:spPr>
                <a:xfrm>
                  <a:off x="4184358" y="3180737"/>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4" name="円/楕円 423"/>
                <p:cNvSpPr/>
                <p:nvPr/>
              </p:nvSpPr>
              <p:spPr>
                <a:xfrm>
                  <a:off x="4209756" y="3237886"/>
                  <a:ext cx="69850" cy="6985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25" name="テキスト ボックス 424"/>
              <p:cNvSpPr txBox="1"/>
              <p:nvPr/>
            </p:nvSpPr>
            <p:spPr>
              <a:xfrm>
                <a:off x="2099883" y="5105400"/>
                <a:ext cx="1920981" cy="369332"/>
              </a:xfrm>
              <a:prstGeom prst="rect">
                <a:avLst/>
              </a:prstGeom>
              <a:noFill/>
            </p:spPr>
            <p:txBody>
              <a:bodyPr wrap="none" rtlCol="0">
                <a:spAutoFit/>
              </a:bodyPr>
              <a:lstStyle/>
              <a:p>
                <a:r>
                  <a:rPr kumimoji="1" lang="en-US" altLang="ja-JP" dirty="0" smtClean="0"/>
                  <a:t>Tip displacement</a:t>
                </a:r>
                <a:endParaRPr kumimoji="1" lang="ja-JP" altLang="en-US" dirty="0"/>
              </a:p>
            </p:txBody>
          </p:sp>
          <p:sp>
            <p:nvSpPr>
              <p:cNvPr id="426" name="テキスト ボックス 425"/>
              <p:cNvSpPr txBox="1"/>
              <p:nvPr/>
            </p:nvSpPr>
            <p:spPr>
              <a:xfrm rot="16200000">
                <a:off x="317081" y="3950119"/>
                <a:ext cx="954370" cy="369332"/>
              </a:xfrm>
              <a:prstGeom prst="rect">
                <a:avLst/>
              </a:prstGeom>
              <a:noFill/>
            </p:spPr>
            <p:txBody>
              <a:bodyPr wrap="none" rtlCol="0">
                <a:spAutoFit/>
              </a:bodyPr>
              <a:lstStyle/>
              <a:p>
                <a:r>
                  <a:rPr kumimoji="1" lang="en-US" altLang="ja-JP" dirty="0" smtClean="0"/>
                  <a:t>Current</a:t>
                </a:r>
                <a:endParaRPr kumimoji="1" lang="ja-JP" altLang="en-US" dirty="0"/>
              </a:p>
            </p:txBody>
          </p:sp>
          <p:cxnSp>
            <p:nvCxnSpPr>
              <p:cNvPr id="434" name="直線コネクタ 433"/>
              <p:cNvCxnSpPr/>
              <p:nvPr/>
            </p:nvCxnSpPr>
            <p:spPr>
              <a:xfrm rot="5400000">
                <a:off x="1125931" y="4022325"/>
                <a:ext cx="2166150" cy="158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5" name="直線コネクタ 434"/>
              <p:cNvCxnSpPr/>
              <p:nvPr/>
            </p:nvCxnSpPr>
            <p:spPr>
              <a:xfrm rot="5400000">
                <a:off x="1735530" y="3977881"/>
                <a:ext cx="2166150" cy="158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6" name="直線コネクタ 435"/>
              <p:cNvCxnSpPr/>
              <p:nvPr/>
            </p:nvCxnSpPr>
            <p:spPr>
              <a:xfrm rot="16200000" flipH="1">
                <a:off x="2662932" y="4644131"/>
                <a:ext cx="914400" cy="813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9" name="直線コネクタ 438"/>
              <p:cNvCxnSpPr/>
              <p:nvPr/>
            </p:nvCxnSpPr>
            <p:spPr>
              <a:xfrm rot="10800000">
                <a:off x="3124201" y="4190998"/>
                <a:ext cx="355600" cy="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4" name="直線コネクタ 443"/>
              <p:cNvCxnSpPr/>
              <p:nvPr/>
            </p:nvCxnSpPr>
            <p:spPr>
              <a:xfrm rot="5400000">
                <a:off x="2808653" y="3519855"/>
                <a:ext cx="1342289" cy="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sp>
        <p:nvSpPr>
          <p:cNvPr id="18436" name="タイトル 1"/>
          <p:cNvSpPr>
            <a:spLocks noGrp="1"/>
          </p:cNvSpPr>
          <p:nvPr>
            <p:ph type="title"/>
          </p:nvPr>
        </p:nvSpPr>
        <p:spPr>
          <a:xfrm>
            <a:off x="457200" y="76200"/>
            <a:ext cx="8229600" cy="792163"/>
          </a:xfrm>
        </p:spPr>
        <p:txBody>
          <a:bodyPr/>
          <a:lstStyle/>
          <a:p>
            <a:r>
              <a:rPr lang="ja-JP" altLang="en-US" smtClean="0">
                <a:cs typeface="ＭＳ Ｐゴシック" pitchFamily="-29" charset="-128"/>
              </a:rPr>
              <a:t>分子の電気伝導度の測り方</a:t>
            </a:r>
          </a:p>
        </p:txBody>
      </p:sp>
      <p:sp>
        <p:nvSpPr>
          <p:cNvPr id="18437" name="テキスト ボックス 3"/>
          <p:cNvSpPr txBox="1">
            <a:spLocks noChangeArrowheads="1"/>
          </p:cNvSpPr>
          <p:nvPr/>
        </p:nvSpPr>
        <p:spPr bwMode="auto">
          <a:xfrm>
            <a:off x="3429000" y="728663"/>
            <a:ext cx="2389188" cy="461962"/>
          </a:xfrm>
          <a:prstGeom prst="rect">
            <a:avLst/>
          </a:prstGeom>
          <a:noFill/>
          <a:ln w="9525">
            <a:noFill/>
            <a:miter lim="800000"/>
            <a:headEnd/>
            <a:tailEnd/>
          </a:ln>
        </p:spPr>
        <p:txBody>
          <a:bodyPr wrap="none">
            <a:prstTxWarp prst="textNoShape">
              <a:avLst/>
            </a:prstTxWarp>
            <a:spAutoFit/>
          </a:bodyPr>
          <a:lstStyle/>
          <a:p>
            <a:r>
              <a:rPr lang="en-US" altLang="ja-JP" sz="2400">
                <a:solidFill>
                  <a:srgbClr val="0000FF"/>
                </a:solidFill>
                <a:latin typeface="Calibri" pitchFamily="-29" charset="0"/>
              </a:rPr>
              <a:t>Break Junction </a:t>
            </a:r>
            <a:r>
              <a:rPr lang="ja-JP" altLang="en-US" sz="2400">
                <a:solidFill>
                  <a:srgbClr val="0000FF"/>
                </a:solidFill>
                <a:latin typeface="Calibri" pitchFamily="-29" charset="0"/>
              </a:rPr>
              <a:t>法</a:t>
            </a:r>
          </a:p>
        </p:txBody>
      </p:sp>
      <p:sp>
        <p:nvSpPr>
          <p:cNvPr id="18448" name="テキスト ボックス 24"/>
          <p:cNvSpPr txBox="1">
            <a:spLocks noChangeArrowheads="1"/>
          </p:cNvSpPr>
          <p:nvPr/>
        </p:nvSpPr>
        <p:spPr bwMode="auto">
          <a:xfrm>
            <a:off x="950913" y="5791200"/>
            <a:ext cx="7126287" cy="369888"/>
          </a:xfrm>
          <a:prstGeom prst="rect">
            <a:avLst/>
          </a:prstGeom>
          <a:noFill/>
          <a:ln w="9525">
            <a:noFill/>
            <a:miter lim="800000"/>
            <a:headEnd/>
            <a:tailEnd/>
          </a:ln>
        </p:spPr>
        <p:txBody>
          <a:bodyPr wrap="none">
            <a:prstTxWarp prst="textNoShape">
              <a:avLst/>
            </a:prstTxWarp>
            <a:spAutoFit/>
          </a:bodyPr>
          <a:lstStyle/>
          <a:p>
            <a:r>
              <a:rPr lang="ja-JP" altLang="en-US"/>
              <a:t>もっとも頻度の高いコンダクタンス値を分子のコンダクタンスと解釈する。</a:t>
            </a:r>
          </a:p>
        </p:txBody>
      </p:sp>
      <p:sp>
        <p:nvSpPr>
          <p:cNvPr id="431" name="正方形/長方形 430"/>
          <p:cNvSpPr/>
          <p:nvPr/>
        </p:nvSpPr>
        <p:spPr>
          <a:xfrm>
            <a:off x="1825027" y="4191000"/>
            <a:ext cx="7002407" cy="166057"/>
          </a:xfrm>
          <a:prstGeom prst="rect">
            <a:avLst/>
          </a:prstGeom>
          <a:solidFill>
            <a:srgbClr val="0000FF">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2" name="正方形/長方形 431"/>
          <p:cNvSpPr/>
          <p:nvPr/>
        </p:nvSpPr>
        <p:spPr>
          <a:xfrm>
            <a:off x="1895206" y="4572000"/>
            <a:ext cx="7020193" cy="176962"/>
          </a:xfrm>
          <a:prstGeom prst="rect">
            <a:avLst/>
          </a:prstGeom>
          <a:solidFill>
            <a:srgbClr val="FF0000">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55" name="breakjunction.mov">
            <a:hlinkClick r:id="" action="ppaction://media"/>
          </p:cNvPr>
          <p:cNvPicPr/>
          <p:nvPr>
            <a:videoFile r:link="rId1"/>
          </p:nvPr>
        </p:nvPicPr>
        <p:blipFill>
          <a:blip r:embed="rId3"/>
          <a:stretch>
            <a:fillRect/>
          </a:stretch>
        </p:blipFill>
        <p:spPr>
          <a:xfrm>
            <a:off x="1551206" y="1553475"/>
            <a:ext cx="1168400" cy="144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1"/>
                                        </p:tgtEl>
                                        <p:attrNameLst>
                                          <p:attrName>style.visibility</p:attrName>
                                        </p:attrNameLst>
                                      </p:cBhvr>
                                      <p:to>
                                        <p:strVal val="visible"/>
                                      </p:to>
                                    </p:set>
                                    <p:animEffect transition="in" filter="wipe(left)">
                                      <p:cBhvr>
                                        <p:cTn id="12" dur="500"/>
                                        <p:tgtEl>
                                          <p:spTgt spid="43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32"/>
                                        </p:tgtEl>
                                        <p:attrNameLst>
                                          <p:attrName>style.visibility</p:attrName>
                                        </p:attrNameLst>
                                      </p:cBhvr>
                                      <p:to>
                                        <p:strVal val="visible"/>
                                      </p:to>
                                    </p:set>
                                    <p:animEffect transition="in" filter="wipe(left)">
                                      <p:cBhvr>
                                        <p:cTn id="16" dur="500"/>
                                        <p:tgtEl>
                                          <p:spTgt spid="43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accel="50000" decel="5000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0-#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55"/>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55"/>
                                        </p:tgtEl>
                                      </p:cBhvr>
                                    </p:cmd>
                                  </p:childTnLst>
                                </p:cTn>
                              </p:par>
                            </p:childTnLst>
                          </p:cTn>
                        </p:par>
                      </p:childTnLst>
                    </p:cTn>
                  </p:par>
                </p:childTnLst>
              </p:cTn>
              <p:nextCondLst>
                <p:cond evt="onClick" delay="0">
                  <p:tgtEl>
                    <p:spTgt spid="255"/>
                  </p:tgtEl>
                </p:cond>
              </p:nextCondLst>
            </p:seq>
            <p:video>
              <p:cMediaNode>
                <p:cTn id="37" fill="hold" display="0">
                  <p:stCondLst>
                    <p:cond delay="indefinite"/>
                  </p:stCondLst>
                  <p:endCondLst>
                    <p:cond evt="onNext" delay="0">
                      <p:tgtEl>
                        <p:sldTgt/>
                      </p:tgtEl>
                    </p:cond>
                    <p:cond evt="onPrev" delay="0">
                      <p:tgtEl>
                        <p:sldTgt/>
                      </p:tgtEl>
                    </p:cond>
                  </p:endCondLst>
                </p:cTn>
                <p:tgtEl>
                  <p:spTgt spid="255"/>
                </p:tgtEl>
              </p:cMediaNode>
            </p:video>
          </p:childTnLst>
        </p:cTn>
      </p:par>
    </p:tnLst>
    <p:bldLst>
      <p:bldP spid="431" grpId="0" animBg="1"/>
      <p:bldP spid="432"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テキスト ボックス 1"/>
          <p:cNvSpPr txBox="1"/>
          <p:nvPr/>
        </p:nvSpPr>
        <p:spPr>
          <a:xfrm>
            <a:off x="1384300" y="634424"/>
            <a:ext cx="6322564" cy="584776"/>
          </a:xfrm>
          <a:prstGeom prst="rect">
            <a:avLst/>
          </a:prstGeom>
          <a:noFill/>
        </p:spPr>
        <p:txBody>
          <a:bodyPr wrap="none" rtlCol="0">
            <a:spAutoFit/>
          </a:bodyPr>
          <a:lstStyle/>
          <a:p>
            <a:r>
              <a:rPr kumimoji="1" lang="ja-JP" altLang="en-US" sz="3200" dirty="0" smtClean="0"/>
              <a:t>「単分子を測った」と言うための条件</a:t>
            </a:r>
            <a:endParaRPr kumimoji="1" lang="ja-JP" altLang="en-US" sz="3200" dirty="0"/>
          </a:p>
        </p:txBody>
      </p:sp>
      <p:sp>
        <p:nvSpPr>
          <p:cNvPr id="3" name="テキスト ボックス 2"/>
          <p:cNvSpPr txBox="1"/>
          <p:nvPr/>
        </p:nvSpPr>
        <p:spPr>
          <a:xfrm>
            <a:off x="558800" y="1714500"/>
            <a:ext cx="8585199" cy="4524315"/>
          </a:xfrm>
          <a:prstGeom prst="rect">
            <a:avLst/>
          </a:prstGeom>
          <a:noFill/>
        </p:spPr>
        <p:txBody>
          <a:bodyPr wrap="square" rtlCol="0">
            <a:spAutoFit/>
          </a:bodyPr>
          <a:lstStyle/>
          <a:p>
            <a:r>
              <a:rPr kumimoji="1" lang="ja-JP" altLang="en-US" sz="2400" dirty="0" smtClean="0"/>
              <a:t>・数多くのデーターの頻度分析をする</a:t>
            </a:r>
            <a:r>
              <a:rPr kumimoji="1" lang="en-US" altLang="ja-JP" sz="2400" dirty="0" smtClean="0"/>
              <a:t>  </a:t>
            </a:r>
            <a:br>
              <a:rPr kumimoji="1" lang="en-US" altLang="ja-JP" sz="2400" dirty="0" smtClean="0"/>
            </a:br>
            <a:r>
              <a:rPr kumimoji="1" lang="en-US" altLang="ja-JP" sz="2400" dirty="0" smtClean="0"/>
              <a:t>                                                                                              →</a:t>
            </a:r>
            <a:r>
              <a:rPr kumimoji="1" lang="ja-JP" altLang="en-US" sz="2400" dirty="0" smtClean="0">
                <a:solidFill>
                  <a:srgbClr val="0000FF"/>
                </a:solidFill>
              </a:rPr>
              <a:t>信頼性</a:t>
            </a:r>
            <a:endParaRPr kumimoji="1" lang="en-US" altLang="ja-JP" sz="2400" dirty="0" smtClean="0">
              <a:solidFill>
                <a:srgbClr val="0000FF"/>
              </a:solidFill>
            </a:endParaRPr>
          </a:p>
          <a:p>
            <a:r>
              <a:rPr lang="ja-JP" altLang="en-US" sz="2400" dirty="0" smtClean="0"/>
              <a:t>・破断過程で不連続な変化を示している</a:t>
            </a:r>
            <a:endParaRPr lang="en-US" altLang="ja-JP" sz="2400" dirty="0" smtClean="0"/>
          </a:p>
          <a:p>
            <a:r>
              <a:rPr lang="en-US" altLang="ja-JP" sz="2400" dirty="0" smtClean="0"/>
              <a:t>                                                         →</a:t>
            </a:r>
            <a:r>
              <a:rPr lang="ja-JP" altLang="en-US" sz="2400" dirty="0" smtClean="0">
                <a:solidFill>
                  <a:srgbClr val="0000FF"/>
                </a:solidFill>
              </a:rPr>
              <a:t>任意のトンネル接合ではない</a:t>
            </a:r>
            <a:endParaRPr lang="en-US" altLang="ja-JP" sz="2400" dirty="0" smtClean="0">
              <a:solidFill>
                <a:srgbClr val="0000FF"/>
              </a:solidFill>
            </a:endParaRPr>
          </a:p>
          <a:p>
            <a:r>
              <a:rPr lang="ja-JP" altLang="en-US" sz="2400" dirty="0" smtClean="0"/>
              <a:t>・ある基数の整数倍のコンダクタンスが現れることを示す</a:t>
            </a:r>
            <a:r>
              <a:rPr lang="en-US" altLang="ja-JP" sz="2400" dirty="0" smtClean="0"/>
              <a:t/>
            </a:r>
            <a:br>
              <a:rPr lang="en-US" altLang="ja-JP" sz="2400" dirty="0" smtClean="0"/>
            </a:br>
            <a:r>
              <a:rPr lang="en-US" altLang="ja-JP" sz="2400" dirty="0" smtClean="0"/>
              <a:t>                                                                                          </a:t>
            </a:r>
            <a:r>
              <a:rPr lang="ja-JP" altLang="en-US" sz="2400" dirty="0" smtClean="0"/>
              <a:t>　</a:t>
            </a:r>
            <a:r>
              <a:rPr lang="en-US" altLang="ja-JP" sz="2400" dirty="0" smtClean="0"/>
              <a:t>→</a:t>
            </a:r>
            <a:r>
              <a:rPr lang="ja-JP" altLang="en-US" sz="2400" dirty="0" smtClean="0">
                <a:solidFill>
                  <a:srgbClr val="0000FF"/>
                </a:solidFill>
              </a:rPr>
              <a:t>分子の数</a:t>
            </a:r>
            <a:endParaRPr lang="en-US" altLang="ja-JP" sz="2400" dirty="0" smtClean="0">
              <a:solidFill>
                <a:srgbClr val="0000FF"/>
              </a:solidFill>
            </a:endParaRPr>
          </a:p>
          <a:p>
            <a:r>
              <a:rPr lang="ja-JP" altLang="en-US" sz="2400" dirty="0" smtClean="0"/>
              <a:t>・比較対照実験をする</a:t>
            </a:r>
            <a:endParaRPr lang="en-US" altLang="ja-JP" sz="2400" dirty="0" smtClean="0"/>
          </a:p>
          <a:p>
            <a:r>
              <a:rPr lang="en-US" altLang="ja-JP" sz="2400" dirty="0" smtClean="0"/>
              <a:t>                                                                                       →</a:t>
            </a:r>
            <a:r>
              <a:rPr lang="ja-JP" altLang="en-US" sz="2400" dirty="0" smtClean="0">
                <a:solidFill>
                  <a:srgbClr val="0000FF"/>
                </a:solidFill>
              </a:rPr>
              <a:t>分子の存在</a:t>
            </a:r>
          </a:p>
          <a:p>
            <a:r>
              <a:rPr kumimoji="1" lang="ja-JP" altLang="en-US" sz="2400" dirty="0" smtClean="0"/>
              <a:t>・非弾性信号から振動スペクトルを評価する</a:t>
            </a:r>
            <a:endParaRPr kumimoji="1" lang="en-US" altLang="ja-JP" sz="2400" dirty="0" smtClean="0"/>
          </a:p>
          <a:p>
            <a:r>
              <a:rPr lang="en-US" altLang="ja-JP" sz="2400" dirty="0" smtClean="0"/>
              <a:t>                                                                                       →</a:t>
            </a:r>
            <a:r>
              <a:rPr kumimoji="1" lang="ja-JP" altLang="en-US" sz="2400" dirty="0" smtClean="0">
                <a:solidFill>
                  <a:srgbClr val="0000FF"/>
                </a:solidFill>
              </a:rPr>
              <a:t>分子の存在</a:t>
            </a:r>
            <a:r>
              <a:rPr kumimoji="1" lang="en-US" altLang="ja-JP" sz="2400" dirty="0" smtClean="0">
                <a:solidFill>
                  <a:srgbClr val="0000FF"/>
                </a:solidFill>
              </a:rPr>
              <a:t> </a:t>
            </a:r>
          </a:p>
          <a:p>
            <a:r>
              <a:rPr lang="ja-JP" altLang="en-US" sz="2400" dirty="0" smtClean="0"/>
              <a:t>・ノイズ分析からコンダクタンスチャネルを評価する</a:t>
            </a:r>
            <a:r>
              <a:rPr lang="en-US" altLang="ja-JP" sz="2400" dirty="0" smtClean="0"/>
              <a:t/>
            </a:r>
            <a:br>
              <a:rPr lang="en-US" altLang="ja-JP" sz="2400" dirty="0" smtClean="0"/>
            </a:br>
            <a:r>
              <a:rPr lang="en-US" altLang="ja-JP" sz="2400" dirty="0" smtClean="0"/>
              <a:t>                                                                           → </a:t>
            </a:r>
            <a:r>
              <a:rPr lang="ja-JP" altLang="en-US" sz="2400" dirty="0" smtClean="0">
                <a:solidFill>
                  <a:srgbClr val="0000FF"/>
                </a:solidFill>
              </a:rPr>
              <a:t>分子を介した伝導</a:t>
            </a:r>
            <a:endParaRPr lang="en-US" altLang="ja-JP" sz="2400" dirty="0" smtClean="0">
              <a:solidFill>
                <a:srgbClr val="0000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76200"/>
            <a:ext cx="8229600" cy="868363"/>
          </a:xfrm>
        </p:spPr>
        <p:txBody>
          <a:bodyPr/>
          <a:lstStyle/>
          <a:p>
            <a:r>
              <a:rPr lang="ja-JP" altLang="en-US" smtClean="0">
                <a:cs typeface="ＭＳ Ｐゴシック" pitchFamily="-29" charset="-128"/>
              </a:rPr>
              <a:t>単一分子計測の難しさ</a:t>
            </a:r>
          </a:p>
        </p:txBody>
      </p:sp>
      <p:grpSp>
        <p:nvGrpSpPr>
          <p:cNvPr id="2" name="図形グループ 99"/>
          <p:cNvGrpSpPr>
            <a:grpSpLocks/>
          </p:cNvGrpSpPr>
          <p:nvPr/>
        </p:nvGrpSpPr>
        <p:grpSpPr bwMode="auto">
          <a:xfrm>
            <a:off x="381000" y="914400"/>
            <a:ext cx="3970338" cy="4572000"/>
            <a:chOff x="381000" y="914400"/>
            <a:chExt cx="3971024" cy="4572744"/>
          </a:xfrm>
        </p:grpSpPr>
        <p:sp>
          <p:nvSpPr>
            <p:cNvPr id="94" name="正方形/長方形 93"/>
            <p:cNvSpPr/>
            <p:nvPr/>
          </p:nvSpPr>
          <p:spPr>
            <a:xfrm>
              <a:off x="381000" y="939804"/>
              <a:ext cx="3886871" cy="4547340"/>
            </a:xfrm>
            <a:prstGeom prst="rect">
              <a:avLst/>
            </a:prstGeom>
            <a:solidFill>
              <a:schemeClr val="bg1"/>
            </a:solidFill>
            <a:ln>
              <a:solidFill>
                <a:schemeClr val="tx1"/>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ぶん</a:t>
              </a:r>
            </a:p>
          </p:txBody>
        </p:sp>
        <p:sp>
          <p:nvSpPr>
            <p:cNvPr id="17482" name="テキスト ボックス 3"/>
            <p:cNvSpPr txBox="1">
              <a:spLocks noChangeArrowheads="1"/>
            </p:cNvSpPr>
            <p:nvPr/>
          </p:nvSpPr>
          <p:spPr bwMode="auto">
            <a:xfrm>
              <a:off x="381000" y="914400"/>
              <a:ext cx="3886200" cy="369332"/>
            </a:xfrm>
            <a:prstGeom prst="rect">
              <a:avLst/>
            </a:prstGeom>
            <a:noFill/>
            <a:ln w="9525">
              <a:noFill/>
              <a:miter lim="800000"/>
              <a:headEnd/>
              <a:tailEnd/>
            </a:ln>
          </p:spPr>
          <p:txBody>
            <a:bodyPr>
              <a:prstTxWarp prst="textNoShape">
                <a:avLst/>
              </a:prstTxWarp>
              <a:spAutoFit/>
            </a:bodyPr>
            <a:lstStyle/>
            <a:p>
              <a:pPr algn="ctr"/>
              <a:r>
                <a:rPr lang="ja-JP" altLang="en-US">
                  <a:solidFill>
                    <a:srgbClr val="FF0000"/>
                  </a:solidFill>
                </a:rPr>
                <a:t>「単分子のような」挙動を与える構造</a:t>
              </a:r>
            </a:p>
          </p:txBody>
        </p:sp>
        <p:sp>
          <p:nvSpPr>
            <p:cNvPr id="5" name="片側の 2 つの角を切り取った四角形 4"/>
            <p:cNvSpPr/>
            <p:nvPr/>
          </p:nvSpPr>
          <p:spPr>
            <a:xfrm rot="5400000">
              <a:off x="1324141" y="1638414"/>
              <a:ext cx="609699" cy="685918"/>
            </a:xfrm>
            <a:prstGeom prst="snip2SameRect">
              <a:avLst/>
            </a:prstGeom>
            <a:solidFill>
              <a:schemeClr val="bg1">
                <a:lumMod val="6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 name="片側の 2 つの角を切り取った四角形 5"/>
            <p:cNvSpPr/>
            <p:nvPr/>
          </p:nvSpPr>
          <p:spPr>
            <a:xfrm rot="16200000" flipH="1">
              <a:off x="2810298" y="1638414"/>
              <a:ext cx="609699" cy="685918"/>
            </a:xfrm>
            <a:prstGeom prst="snip2SameRect">
              <a:avLst/>
            </a:prstGeom>
            <a:solidFill>
              <a:schemeClr val="bg1">
                <a:lumMod val="6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 name="六角形 6"/>
            <p:cNvSpPr/>
            <p:nvPr/>
          </p:nvSpPr>
          <p:spPr>
            <a:xfrm>
              <a:off x="1971950" y="1714630"/>
              <a:ext cx="352486"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 name="六角形 7"/>
            <p:cNvSpPr/>
            <p:nvPr/>
          </p:nvSpPr>
          <p:spPr>
            <a:xfrm>
              <a:off x="2010056" y="2095692"/>
              <a:ext cx="352486"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9" name="六角形 8"/>
            <p:cNvSpPr/>
            <p:nvPr/>
          </p:nvSpPr>
          <p:spPr>
            <a:xfrm>
              <a:off x="2391122" y="1828949"/>
              <a:ext cx="352486"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0" name="片側の 2 つの角を切り取った四角形 9"/>
            <p:cNvSpPr/>
            <p:nvPr/>
          </p:nvSpPr>
          <p:spPr>
            <a:xfrm rot="5400000">
              <a:off x="1219348" y="3354782"/>
              <a:ext cx="609699" cy="685918"/>
            </a:xfrm>
            <a:prstGeom prst="snip2SameRect">
              <a:avLst/>
            </a:prstGeom>
            <a:solidFill>
              <a:schemeClr val="bg1">
                <a:lumMod val="6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1" name="片側の 2 つの角を切り取った四角形 10"/>
            <p:cNvSpPr/>
            <p:nvPr/>
          </p:nvSpPr>
          <p:spPr>
            <a:xfrm rot="16200000" flipH="1">
              <a:off x="2972251" y="3354782"/>
              <a:ext cx="609699" cy="685918"/>
            </a:xfrm>
            <a:prstGeom prst="snip2SameRect">
              <a:avLst/>
            </a:prstGeom>
            <a:solidFill>
              <a:schemeClr val="bg1">
                <a:lumMod val="6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2" name="六角形 11"/>
            <p:cNvSpPr/>
            <p:nvPr/>
          </p:nvSpPr>
          <p:spPr>
            <a:xfrm>
              <a:off x="1867157" y="3430997"/>
              <a:ext cx="354074"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5" name="円/楕円 14"/>
            <p:cNvSpPr/>
            <p:nvPr/>
          </p:nvSpPr>
          <p:spPr>
            <a:xfrm>
              <a:off x="2286329" y="3496095"/>
              <a:ext cx="352486" cy="354071"/>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6" name="六角形 15"/>
            <p:cNvSpPr/>
            <p:nvPr/>
          </p:nvSpPr>
          <p:spPr>
            <a:xfrm>
              <a:off x="2667395" y="3430997"/>
              <a:ext cx="352486" cy="304850"/>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7493" name="テキスト ボックス 16"/>
            <p:cNvSpPr txBox="1">
              <a:spLocks noChangeArrowheads="1"/>
            </p:cNvSpPr>
            <p:nvPr/>
          </p:nvSpPr>
          <p:spPr bwMode="auto">
            <a:xfrm>
              <a:off x="866638" y="2335769"/>
              <a:ext cx="3171962" cy="369332"/>
            </a:xfrm>
            <a:prstGeom prst="rect">
              <a:avLst/>
            </a:prstGeom>
            <a:noFill/>
            <a:ln w="9525">
              <a:noFill/>
              <a:miter lim="800000"/>
              <a:headEnd/>
              <a:tailEnd/>
            </a:ln>
          </p:spPr>
          <p:txBody>
            <a:bodyPr wrap="none">
              <a:prstTxWarp prst="textNoShape">
                <a:avLst/>
              </a:prstTxWarp>
              <a:spAutoFit/>
            </a:bodyPr>
            <a:lstStyle/>
            <a:p>
              <a:r>
                <a:rPr lang="ja-JP" altLang="en-US"/>
                <a:t>複数の分子が電気伝導に寄与</a:t>
              </a:r>
            </a:p>
          </p:txBody>
        </p:sp>
        <p:sp>
          <p:nvSpPr>
            <p:cNvPr id="17494" name="テキスト ボックス 17"/>
            <p:cNvSpPr txBox="1">
              <a:spLocks noChangeArrowheads="1"/>
            </p:cNvSpPr>
            <p:nvPr/>
          </p:nvSpPr>
          <p:spPr bwMode="auto">
            <a:xfrm>
              <a:off x="762000" y="4154269"/>
              <a:ext cx="3590024" cy="646331"/>
            </a:xfrm>
            <a:prstGeom prst="rect">
              <a:avLst/>
            </a:prstGeom>
            <a:noFill/>
            <a:ln w="9525">
              <a:noFill/>
              <a:miter lim="800000"/>
              <a:headEnd/>
              <a:tailEnd/>
            </a:ln>
          </p:spPr>
          <p:txBody>
            <a:bodyPr>
              <a:prstTxWarp prst="textNoShape">
                <a:avLst/>
              </a:prstTxWarp>
              <a:spAutoFit/>
            </a:bodyPr>
            <a:lstStyle/>
            <a:p>
              <a:r>
                <a:rPr lang="ja-JP" altLang="en-US"/>
                <a:t>電極作成時に生じた「金属カス」が電気伝導に寄与</a:t>
              </a:r>
            </a:p>
          </p:txBody>
        </p:sp>
      </p:grpSp>
      <p:grpSp>
        <p:nvGrpSpPr>
          <p:cNvPr id="3" name="図形グループ 100"/>
          <p:cNvGrpSpPr>
            <a:grpSpLocks/>
          </p:cNvGrpSpPr>
          <p:nvPr/>
        </p:nvGrpSpPr>
        <p:grpSpPr bwMode="auto">
          <a:xfrm>
            <a:off x="4343400" y="914400"/>
            <a:ext cx="4481512" cy="4572000"/>
            <a:chOff x="4357116" y="914400"/>
            <a:chExt cx="4482084" cy="4572744"/>
          </a:xfrm>
        </p:grpSpPr>
        <p:sp>
          <p:nvSpPr>
            <p:cNvPr id="95" name="正方形/長方形 94"/>
            <p:cNvSpPr/>
            <p:nvPr/>
          </p:nvSpPr>
          <p:spPr>
            <a:xfrm>
              <a:off x="4357116" y="939804"/>
              <a:ext cx="4482084" cy="4547340"/>
            </a:xfrm>
            <a:prstGeom prst="rect">
              <a:avLst/>
            </a:prstGeom>
            <a:solidFill>
              <a:schemeClr val="bg1"/>
            </a:solidFill>
            <a:ln>
              <a:solidFill>
                <a:schemeClr val="tx1"/>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ぶん</a:t>
              </a:r>
            </a:p>
          </p:txBody>
        </p:sp>
        <p:sp>
          <p:nvSpPr>
            <p:cNvPr id="17420" name="テキスト ボックス 18"/>
            <p:cNvSpPr txBox="1">
              <a:spLocks noChangeArrowheads="1"/>
            </p:cNvSpPr>
            <p:nvPr/>
          </p:nvSpPr>
          <p:spPr bwMode="auto">
            <a:xfrm>
              <a:off x="4357116" y="914400"/>
              <a:ext cx="4482084" cy="646331"/>
            </a:xfrm>
            <a:prstGeom prst="rect">
              <a:avLst/>
            </a:prstGeom>
            <a:noFill/>
            <a:ln w="9525">
              <a:noFill/>
              <a:miter lim="800000"/>
              <a:headEnd/>
              <a:tailEnd/>
            </a:ln>
          </p:spPr>
          <p:txBody>
            <a:bodyPr>
              <a:prstTxWarp prst="textNoShape">
                <a:avLst/>
              </a:prstTxWarp>
              <a:spAutoFit/>
            </a:bodyPr>
            <a:lstStyle/>
            <a:p>
              <a:r>
                <a:rPr lang="ja-JP" altLang="en-US">
                  <a:solidFill>
                    <a:srgbClr val="FF0000"/>
                  </a:solidFill>
                </a:rPr>
                <a:t>ミクロな構造ゆらぎにより電気伝導度が一義的に決まらない。</a:t>
              </a:r>
            </a:p>
          </p:txBody>
        </p:sp>
        <p:grpSp>
          <p:nvGrpSpPr>
            <p:cNvPr id="4" name="図形グループ 30"/>
            <p:cNvGrpSpPr>
              <a:grpSpLocks/>
            </p:cNvGrpSpPr>
            <p:nvPr/>
          </p:nvGrpSpPr>
          <p:grpSpPr bwMode="auto">
            <a:xfrm>
              <a:off x="4605528" y="1793069"/>
              <a:ext cx="1463040" cy="848868"/>
              <a:chOff x="4904232" y="2476500"/>
              <a:chExt cx="1463040" cy="848868"/>
            </a:xfrm>
          </p:grpSpPr>
          <p:sp>
            <p:nvSpPr>
              <p:cNvPr id="20" name="円/楕円 19"/>
              <p:cNvSpPr/>
              <p:nvPr/>
            </p:nvSpPr>
            <p:spPr>
              <a:xfrm>
                <a:off x="4952720" y="2475862"/>
                <a:ext cx="354058"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1" name="円/楕円 20"/>
              <p:cNvSpPr/>
              <p:nvPr/>
            </p:nvSpPr>
            <p:spPr>
              <a:xfrm>
                <a:off x="5306778" y="2475862"/>
                <a:ext cx="352470"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2" name="円/楕円 21"/>
              <p:cNvSpPr/>
              <p:nvPr/>
            </p:nvSpPr>
            <p:spPr>
              <a:xfrm>
                <a:off x="5659249" y="2475862"/>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3" name="円/楕円 22"/>
              <p:cNvSpPr/>
              <p:nvPr/>
            </p:nvSpPr>
            <p:spPr>
              <a:xfrm>
                <a:off x="6013306" y="2693384"/>
                <a:ext cx="354058"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4" name="円/楕円 23"/>
              <p:cNvSpPr/>
              <p:nvPr/>
            </p:nvSpPr>
            <p:spPr>
              <a:xfrm>
                <a:off x="5714818" y="2818818"/>
                <a:ext cx="354058"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5" name="円/楕円 24"/>
              <p:cNvSpPr/>
              <p:nvPr/>
            </p:nvSpPr>
            <p:spPr>
              <a:xfrm>
                <a:off x="5436970" y="2742605"/>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6" name="円/楕円 25"/>
              <p:cNvSpPr/>
              <p:nvPr/>
            </p:nvSpPr>
            <p:spPr>
              <a:xfrm>
                <a:off x="5159122" y="2782299"/>
                <a:ext cx="354058"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7" name="円/楕円 26"/>
              <p:cNvSpPr/>
              <p:nvPr/>
            </p:nvSpPr>
            <p:spPr>
              <a:xfrm>
                <a:off x="5409979" y="2971242"/>
                <a:ext cx="354058"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8" name="円/楕円 27"/>
              <p:cNvSpPr/>
              <p:nvPr/>
            </p:nvSpPr>
            <p:spPr>
              <a:xfrm>
                <a:off x="5028930" y="2971242"/>
                <a:ext cx="354058"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9" name="円/楕円 28"/>
              <p:cNvSpPr/>
              <p:nvPr/>
            </p:nvSpPr>
            <p:spPr>
              <a:xfrm>
                <a:off x="4903502" y="2742605"/>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0" name="円/楕円 29"/>
              <p:cNvSpPr/>
              <p:nvPr/>
            </p:nvSpPr>
            <p:spPr>
              <a:xfrm>
                <a:off x="5818019" y="2617172"/>
                <a:ext cx="354057"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3" name="図形グループ 31"/>
            <p:cNvGrpSpPr>
              <a:grpSpLocks/>
            </p:cNvGrpSpPr>
            <p:nvPr/>
          </p:nvGrpSpPr>
          <p:grpSpPr bwMode="auto">
            <a:xfrm flipH="1">
              <a:off x="7199376" y="1863935"/>
              <a:ext cx="1463040" cy="848868"/>
              <a:chOff x="4904232" y="2476500"/>
              <a:chExt cx="1463040" cy="848868"/>
            </a:xfrm>
          </p:grpSpPr>
          <p:sp>
            <p:nvSpPr>
              <p:cNvPr id="33" name="円/楕円 32"/>
              <p:cNvSpPr/>
              <p:nvPr/>
            </p:nvSpPr>
            <p:spPr>
              <a:xfrm>
                <a:off x="4952901" y="2476444"/>
                <a:ext cx="354057"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4" name="円/楕円 33"/>
              <p:cNvSpPr/>
              <p:nvPr/>
            </p:nvSpPr>
            <p:spPr>
              <a:xfrm>
                <a:off x="5306958" y="2476444"/>
                <a:ext cx="352470"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5" name="円/楕円 34"/>
              <p:cNvSpPr/>
              <p:nvPr/>
            </p:nvSpPr>
            <p:spPr>
              <a:xfrm>
                <a:off x="5659429" y="2476444"/>
                <a:ext cx="354058"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6" name="円/楕円 35"/>
              <p:cNvSpPr/>
              <p:nvPr/>
            </p:nvSpPr>
            <p:spPr>
              <a:xfrm>
                <a:off x="6013487" y="2693967"/>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7" name="円/楕円 36"/>
              <p:cNvSpPr/>
              <p:nvPr/>
            </p:nvSpPr>
            <p:spPr>
              <a:xfrm>
                <a:off x="5714999" y="2819400"/>
                <a:ext cx="354057"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8" name="円/楕円 37"/>
              <p:cNvSpPr/>
              <p:nvPr/>
            </p:nvSpPr>
            <p:spPr>
              <a:xfrm>
                <a:off x="5437150" y="2743187"/>
                <a:ext cx="354058"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9" name="円/楕円 38"/>
              <p:cNvSpPr/>
              <p:nvPr/>
            </p:nvSpPr>
            <p:spPr>
              <a:xfrm>
                <a:off x="5159303" y="2782882"/>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0" name="円/楕円 39"/>
              <p:cNvSpPr/>
              <p:nvPr/>
            </p:nvSpPr>
            <p:spPr>
              <a:xfrm>
                <a:off x="5410160" y="2971825"/>
                <a:ext cx="354057"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1" name="円/楕円 40"/>
              <p:cNvSpPr/>
              <p:nvPr/>
            </p:nvSpPr>
            <p:spPr>
              <a:xfrm>
                <a:off x="5029111" y="2971825"/>
                <a:ext cx="354057"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2" name="円/楕円 41"/>
              <p:cNvSpPr/>
              <p:nvPr/>
            </p:nvSpPr>
            <p:spPr>
              <a:xfrm>
                <a:off x="4903682" y="2743187"/>
                <a:ext cx="354058"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3" name="円/楕円 42"/>
              <p:cNvSpPr/>
              <p:nvPr/>
            </p:nvSpPr>
            <p:spPr>
              <a:xfrm>
                <a:off x="5818199" y="2617755"/>
                <a:ext cx="354058"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sp>
          <p:nvSpPr>
            <p:cNvPr id="44" name="六角形 43"/>
            <p:cNvSpPr/>
            <p:nvPr/>
          </p:nvSpPr>
          <p:spPr>
            <a:xfrm>
              <a:off x="6349682" y="1944856"/>
              <a:ext cx="560460" cy="482679"/>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cxnSp>
          <p:nvCxnSpPr>
            <p:cNvPr id="46" name="直線コネクタ 45"/>
            <p:cNvCxnSpPr>
              <a:endCxn id="44" idx="2"/>
            </p:cNvCxnSpPr>
            <p:nvPr/>
          </p:nvCxnSpPr>
          <p:spPr>
            <a:xfrm flipV="1">
              <a:off x="6068659" y="2186195"/>
              <a:ext cx="28102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直線コネクタ 47"/>
            <p:cNvCxnSpPr>
              <a:stCxn id="44" idx="2"/>
            </p:cNvCxnSpPr>
            <p:nvPr/>
          </p:nvCxnSpPr>
          <p:spPr>
            <a:xfrm>
              <a:off x="6910142" y="2186195"/>
              <a:ext cx="288962" cy="73037"/>
            </a:xfrm>
            <a:prstGeom prst="line">
              <a:avLst/>
            </a:prstGeom>
          </p:spPr>
          <p:style>
            <a:lnRef idx="2">
              <a:schemeClr val="accent1"/>
            </a:lnRef>
            <a:fillRef idx="0">
              <a:schemeClr val="accent1"/>
            </a:fillRef>
            <a:effectRef idx="1">
              <a:schemeClr val="accent1"/>
            </a:effectRef>
            <a:fontRef idx="minor">
              <a:schemeClr val="tx1"/>
            </a:fontRef>
          </p:style>
        </p:cxnSp>
        <p:sp>
          <p:nvSpPr>
            <p:cNvPr id="49" name="円/楕円 48"/>
            <p:cNvSpPr/>
            <p:nvPr/>
          </p:nvSpPr>
          <p:spPr>
            <a:xfrm>
              <a:off x="6451295" y="2009953"/>
              <a:ext cx="352470" cy="35248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1" name="円/楕円 50"/>
            <p:cNvSpPr/>
            <p:nvPr/>
          </p:nvSpPr>
          <p:spPr>
            <a:xfrm>
              <a:off x="4993784" y="3697741"/>
              <a:ext cx="352470"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2" name="円/楕円 51"/>
            <p:cNvSpPr/>
            <p:nvPr/>
          </p:nvSpPr>
          <p:spPr>
            <a:xfrm>
              <a:off x="5346254" y="3697741"/>
              <a:ext cx="354058"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3" name="円/楕円 52"/>
            <p:cNvSpPr/>
            <p:nvPr/>
          </p:nvSpPr>
          <p:spPr>
            <a:xfrm>
              <a:off x="5700312" y="3697741"/>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5" name="円/楕円 54"/>
            <p:cNvSpPr/>
            <p:nvPr/>
          </p:nvSpPr>
          <p:spPr>
            <a:xfrm>
              <a:off x="5755882" y="4040697"/>
              <a:ext cx="352470"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6" name="円/楕円 55"/>
            <p:cNvSpPr/>
            <p:nvPr/>
          </p:nvSpPr>
          <p:spPr>
            <a:xfrm>
              <a:off x="5478034" y="3964484"/>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7" name="円/楕円 56"/>
            <p:cNvSpPr/>
            <p:nvPr/>
          </p:nvSpPr>
          <p:spPr>
            <a:xfrm>
              <a:off x="5200186" y="4004178"/>
              <a:ext cx="354058" cy="352482"/>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8" name="円/楕円 57"/>
            <p:cNvSpPr/>
            <p:nvPr/>
          </p:nvSpPr>
          <p:spPr>
            <a:xfrm>
              <a:off x="5451043" y="4193121"/>
              <a:ext cx="352470"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9" name="円/楕円 58"/>
            <p:cNvSpPr/>
            <p:nvPr/>
          </p:nvSpPr>
          <p:spPr>
            <a:xfrm>
              <a:off x="5069994" y="4193121"/>
              <a:ext cx="352470"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0" name="円/楕円 59"/>
            <p:cNvSpPr/>
            <p:nvPr/>
          </p:nvSpPr>
          <p:spPr>
            <a:xfrm>
              <a:off x="4944566" y="3964484"/>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nvGrpSpPr>
            <p:cNvPr id="14" name="図形グループ 61"/>
            <p:cNvGrpSpPr>
              <a:grpSpLocks/>
            </p:cNvGrpSpPr>
            <p:nvPr/>
          </p:nvGrpSpPr>
          <p:grpSpPr bwMode="auto">
            <a:xfrm flipH="1">
              <a:off x="7150608" y="3645237"/>
              <a:ext cx="1463040" cy="848868"/>
              <a:chOff x="4904232" y="2476500"/>
              <a:chExt cx="1463040" cy="848868"/>
            </a:xfrm>
          </p:grpSpPr>
          <p:sp>
            <p:nvSpPr>
              <p:cNvPr id="63" name="円/楕円 62"/>
              <p:cNvSpPr/>
              <p:nvPr/>
            </p:nvSpPr>
            <p:spPr>
              <a:xfrm>
                <a:off x="4953351" y="2476607"/>
                <a:ext cx="354058"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4" name="円/楕円 63"/>
              <p:cNvSpPr/>
              <p:nvPr/>
            </p:nvSpPr>
            <p:spPr>
              <a:xfrm>
                <a:off x="5307410" y="2476607"/>
                <a:ext cx="352470"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5" name="円/楕円 64"/>
              <p:cNvSpPr/>
              <p:nvPr/>
            </p:nvSpPr>
            <p:spPr>
              <a:xfrm>
                <a:off x="5659880" y="2476607"/>
                <a:ext cx="354057"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6" name="円/楕円 65"/>
              <p:cNvSpPr/>
              <p:nvPr/>
            </p:nvSpPr>
            <p:spPr>
              <a:xfrm>
                <a:off x="6013937" y="2694130"/>
                <a:ext cx="354058"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7" name="円/楕円 66"/>
              <p:cNvSpPr/>
              <p:nvPr/>
            </p:nvSpPr>
            <p:spPr>
              <a:xfrm>
                <a:off x="5715449" y="2819563"/>
                <a:ext cx="354058"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8" name="円/楕円 67"/>
              <p:cNvSpPr/>
              <p:nvPr/>
            </p:nvSpPr>
            <p:spPr>
              <a:xfrm>
                <a:off x="5437601" y="2743350"/>
                <a:ext cx="354057"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9" name="円/楕円 68"/>
              <p:cNvSpPr/>
              <p:nvPr/>
            </p:nvSpPr>
            <p:spPr>
              <a:xfrm>
                <a:off x="5159753" y="2783045"/>
                <a:ext cx="354058"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0" name="円/楕円 69"/>
              <p:cNvSpPr/>
              <p:nvPr/>
            </p:nvSpPr>
            <p:spPr>
              <a:xfrm>
                <a:off x="5410610" y="2971988"/>
                <a:ext cx="354058"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1" name="円/楕円 70"/>
              <p:cNvSpPr/>
              <p:nvPr/>
            </p:nvSpPr>
            <p:spPr>
              <a:xfrm>
                <a:off x="5029561" y="2971988"/>
                <a:ext cx="354058"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2" name="円/楕円 71"/>
              <p:cNvSpPr/>
              <p:nvPr/>
            </p:nvSpPr>
            <p:spPr>
              <a:xfrm>
                <a:off x="4904133" y="2743350"/>
                <a:ext cx="354057"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3" name="円/楕円 72"/>
              <p:cNvSpPr/>
              <p:nvPr/>
            </p:nvSpPr>
            <p:spPr>
              <a:xfrm>
                <a:off x="5818650" y="2617918"/>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sp>
          <p:nvSpPr>
            <p:cNvPr id="74" name="六角形 73"/>
            <p:cNvSpPr/>
            <p:nvPr/>
          </p:nvSpPr>
          <p:spPr>
            <a:xfrm>
              <a:off x="6300464" y="3796182"/>
              <a:ext cx="560459" cy="484266"/>
            </a:xfrm>
            <a:prstGeom prst="hexago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cxnSp>
          <p:nvCxnSpPr>
            <p:cNvPr id="75" name="直線コネクタ 74"/>
            <p:cNvCxnSpPr>
              <a:endCxn id="74" idx="2"/>
            </p:cNvCxnSpPr>
            <p:nvPr/>
          </p:nvCxnSpPr>
          <p:spPr>
            <a:xfrm flipV="1">
              <a:off x="6019440" y="4039108"/>
              <a:ext cx="28102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直線コネクタ 75"/>
            <p:cNvCxnSpPr>
              <a:stCxn id="74" idx="2"/>
            </p:cNvCxnSpPr>
            <p:nvPr/>
          </p:nvCxnSpPr>
          <p:spPr>
            <a:xfrm>
              <a:off x="6860923" y="4039108"/>
              <a:ext cx="288962" cy="1588"/>
            </a:xfrm>
            <a:prstGeom prst="line">
              <a:avLst/>
            </a:prstGeom>
          </p:spPr>
          <p:style>
            <a:lnRef idx="2">
              <a:schemeClr val="accent1"/>
            </a:lnRef>
            <a:fillRef idx="0">
              <a:schemeClr val="accent1"/>
            </a:fillRef>
            <a:effectRef idx="1">
              <a:schemeClr val="accent1"/>
            </a:effectRef>
            <a:fontRef idx="minor">
              <a:schemeClr val="tx1"/>
            </a:fontRef>
          </p:style>
        </p:cxnSp>
        <p:sp>
          <p:nvSpPr>
            <p:cNvPr id="77" name="円/楕円 76"/>
            <p:cNvSpPr/>
            <p:nvPr/>
          </p:nvSpPr>
          <p:spPr>
            <a:xfrm>
              <a:off x="6402077" y="3861279"/>
              <a:ext cx="354057" cy="35407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8" name="円/楕円 77"/>
            <p:cNvSpPr/>
            <p:nvPr/>
          </p:nvSpPr>
          <p:spPr>
            <a:xfrm>
              <a:off x="4757217" y="4193121"/>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9" name="円/楕円 78"/>
            <p:cNvSpPr/>
            <p:nvPr/>
          </p:nvSpPr>
          <p:spPr>
            <a:xfrm>
              <a:off x="4715937" y="3926378"/>
              <a:ext cx="354057" cy="354070"/>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0" name="円/楕円 79"/>
            <p:cNvSpPr/>
            <p:nvPr/>
          </p:nvSpPr>
          <p:spPr>
            <a:xfrm>
              <a:off x="4647665" y="3683451"/>
              <a:ext cx="360409" cy="354071"/>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2" name="円/楕円 81"/>
            <p:cNvSpPr/>
            <p:nvPr/>
          </p:nvSpPr>
          <p:spPr>
            <a:xfrm>
              <a:off x="5547893" y="3651695"/>
              <a:ext cx="801789" cy="800230"/>
            </a:xfrm>
            <a:prstGeom prst="ellipse">
              <a:avLst/>
            </a:prstGeom>
            <a:noFill/>
            <a:ln w="2857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3" name="円/楕円 82"/>
            <p:cNvSpPr/>
            <p:nvPr/>
          </p:nvSpPr>
          <p:spPr>
            <a:xfrm>
              <a:off x="6592601" y="3607238"/>
              <a:ext cx="801789" cy="800230"/>
            </a:xfrm>
            <a:prstGeom prst="ellipse">
              <a:avLst/>
            </a:prstGeom>
            <a:noFill/>
            <a:ln w="2857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7446" name="テキスト ボックス 83"/>
            <p:cNvSpPr txBox="1">
              <a:spLocks noChangeArrowheads="1"/>
            </p:cNvSpPr>
            <p:nvPr/>
          </p:nvSpPr>
          <p:spPr bwMode="auto">
            <a:xfrm>
              <a:off x="4813997" y="3161605"/>
              <a:ext cx="1772541" cy="369332"/>
            </a:xfrm>
            <a:prstGeom prst="rect">
              <a:avLst/>
            </a:prstGeom>
            <a:noFill/>
            <a:ln w="9525">
              <a:noFill/>
              <a:miter lim="800000"/>
              <a:headEnd/>
              <a:tailEnd/>
            </a:ln>
          </p:spPr>
          <p:txBody>
            <a:bodyPr wrap="none">
              <a:prstTxWarp prst="textNoShape">
                <a:avLst/>
              </a:prstTxWarp>
              <a:spAutoFit/>
            </a:bodyPr>
            <a:lstStyle/>
            <a:p>
              <a:r>
                <a:rPr lang="ja-JP" altLang="en-US"/>
                <a:t>コンタクトの構造</a:t>
              </a:r>
            </a:p>
          </p:txBody>
        </p:sp>
        <p:sp>
          <p:nvSpPr>
            <p:cNvPr id="17447" name="テキスト ボックス 84"/>
            <p:cNvSpPr txBox="1">
              <a:spLocks noChangeArrowheads="1"/>
            </p:cNvSpPr>
            <p:nvPr/>
          </p:nvSpPr>
          <p:spPr bwMode="auto">
            <a:xfrm>
              <a:off x="6725034" y="3041471"/>
              <a:ext cx="1338828" cy="369332"/>
            </a:xfrm>
            <a:prstGeom prst="rect">
              <a:avLst/>
            </a:prstGeom>
            <a:noFill/>
            <a:ln w="9525">
              <a:noFill/>
              <a:miter lim="800000"/>
              <a:headEnd/>
              <a:tailEnd/>
            </a:ln>
          </p:spPr>
          <p:txBody>
            <a:bodyPr wrap="none">
              <a:prstTxWarp prst="textNoShape">
                <a:avLst/>
              </a:prstTxWarp>
              <a:spAutoFit/>
            </a:bodyPr>
            <a:lstStyle/>
            <a:p>
              <a:r>
                <a:rPr lang="ja-JP" altLang="en-US"/>
                <a:t>結合の角度</a:t>
              </a:r>
            </a:p>
          </p:txBody>
        </p:sp>
      </p:grpSp>
      <p:sp>
        <p:nvSpPr>
          <p:cNvPr id="87" name="テキスト ボックス 86"/>
          <p:cNvSpPr txBox="1"/>
          <p:nvPr/>
        </p:nvSpPr>
        <p:spPr>
          <a:xfrm>
            <a:off x="5332412" y="5024735"/>
            <a:ext cx="2568732"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sz="2400" dirty="0" smtClean="0"/>
              <a:t>はじめの研究対象</a:t>
            </a:r>
            <a:endParaRPr kumimoji="1" lang="ja-JP"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78774" y="386015"/>
            <a:ext cx="4673600" cy="1483360"/>
          </a:xfrm>
          <a:prstGeom prst="rect">
            <a:avLst/>
          </a:prstGeom>
        </p:spPr>
      </p:pic>
      <p:pic>
        <p:nvPicPr>
          <p:cNvPr id="3" name="図 2"/>
          <p:cNvPicPr>
            <a:picLocks noChangeAspect="1"/>
          </p:cNvPicPr>
          <p:nvPr/>
        </p:nvPicPr>
        <p:blipFill>
          <a:blip r:embed="rId3"/>
          <a:stretch>
            <a:fillRect/>
          </a:stretch>
        </p:blipFill>
        <p:spPr>
          <a:xfrm>
            <a:off x="678774" y="2058765"/>
            <a:ext cx="2159173" cy="2429746"/>
          </a:xfrm>
          <a:prstGeom prst="rect">
            <a:avLst/>
          </a:prstGeom>
        </p:spPr>
      </p:pic>
      <p:pic>
        <p:nvPicPr>
          <p:cNvPr id="4" name="図 3"/>
          <p:cNvPicPr>
            <a:picLocks noChangeAspect="1"/>
          </p:cNvPicPr>
          <p:nvPr/>
        </p:nvPicPr>
        <p:blipFill>
          <a:blip r:embed="rId4"/>
          <a:stretch>
            <a:fillRect/>
          </a:stretch>
        </p:blipFill>
        <p:spPr>
          <a:xfrm>
            <a:off x="3472720" y="2058765"/>
            <a:ext cx="4688840" cy="2092960"/>
          </a:xfrm>
          <a:prstGeom prst="rect">
            <a:avLst/>
          </a:prstGeom>
        </p:spPr>
      </p:pic>
      <p:sp>
        <p:nvSpPr>
          <p:cNvPr id="5" name="テキスト ボックス 4"/>
          <p:cNvSpPr txBox="1"/>
          <p:nvPr/>
        </p:nvSpPr>
        <p:spPr>
          <a:xfrm>
            <a:off x="3696845" y="4488511"/>
            <a:ext cx="4774038" cy="369332"/>
          </a:xfrm>
          <a:prstGeom prst="rect">
            <a:avLst/>
          </a:prstGeom>
          <a:noFill/>
        </p:spPr>
        <p:txBody>
          <a:bodyPr wrap="none" rtlCol="0">
            <a:spAutoFit/>
          </a:bodyPr>
          <a:lstStyle/>
          <a:p>
            <a:r>
              <a:rPr kumimoji="1" lang="en-US" altLang="ja-JP" dirty="0" smtClean="0"/>
              <a:t>Contact conductance: Au-S &gt; Au-NH2 &gt; Au-COOH</a:t>
            </a:r>
            <a:endParaRPr kumimoji="1" lang="ja-JP" altLang="en-US" dirty="0"/>
          </a:p>
        </p:txBody>
      </p:sp>
      <p:sp>
        <p:nvSpPr>
          <p:cNvPr id="6" name="テキスト ボックス 5"/>
          <p:cNvSpPr txBox="1"/>
          <p:nvPr/>
        </p:nvSpPr>
        <p:spPr>
          <a:xfrm>
            <a:off x="3696845" y="4151725"/>
            <a:ext cx="2916183" cy="369332"/>
          </a:xfrm>
          <a:prstGeom prst="rect">
            <a:avLst/>
          </a:prstGeom>
          <a:noFill/>
        </p:spPr>
        <p:txBody>
          <a:bodyPr wrap="none" rtlCol="0">
            <a:spAutoFit/>
          </a:bodyPr>
          <a:lstStyle/>
          <a:p>
            <a:r>
              <a:rPr kumimoji="1" lang="en-US" altLang="ja-JP" dirty="0" smtClean="0"/>
              <a:t>Hi and Lo </a:t>
            </a:r>
            <a:r>
              <a:rPr lang="en-US" altLang="ja-JP" dirty="0" smtClean="0"/>
              <a:t>conductance states</a:t>
            </a:r>
            <a:endParaRPr kumimoji="1" lang="ja-JP" altLang="en-US" dirty="0"/>
          </a:p>
        </p:txBody>
      </p:sp>
      <p:sp>
        <p:nvSpPr>
          <p:cNvPr id="7" name="テキスト ボックス 6"/>
          <p:cNvSpPr txBox="1"/>
          <p:nvPr/>
        </p:nvSpPr>
        <p:spPr>
          <a:xfrm>
            <a:off x="5754681" y="1134534"/>
            <a:ext cx="2406879" cy="369332"/>
          </a:xfrm>
          <a:prstGeom prst="rect">
            <a:avLst/>
          </a:prstGeom>
          <a:noFill/>
        </p:spPr>
        <p:txBody>
          <a:bodyPr wrap="none" rtlCol="0">
            <a:spAutoFit/>
          </a:bodyPr>
          <a:lstStyle/>
          <a:p>
            <a:r>
              <a:rPr kumimoji="1" lang="en-US" altLang="ja-JP" dirty="0" smtClean="0"/>
              <a:t>JACS, 128, 15874, 2006.</a:t>
            </a:r>
            <a:endParaRPr kumimoji="1" lang="ja-JP" altLang="en-US" dirty="0"/>
          </a:p>
        </p:txBody>
      </p:sp>
      <p:pic>
        <p:nvPicPr>
          <p:cNvPr id="8" name="図 7"/>
          <p:cNvPicPr>
            <a:picLocks noChangeAspect="1"/>
          </p:cNvPicPr>
          <p:nvPr/>
        </p:nvPicPr>
        <p:blipFill>
          <a:blip r:embed="rId5"/>
          <a:stretch>
            <a:fillRect/>
          </a:stretch>
        </p:blipFill>
        <p:spPr>
          <a:xfrm>
            <a:off x="1048038" y="4890389"/>
            <a:ext cx="2030559" cy="1624448"/>
          </a:xfrm>
          <a:prstGeom prst="rect">
            <a:avLst/>
          </a:prstGeom>
        </p:spPr>
      </p:pic>
      <p:sp>
        <p:nvSpPr>
          <p:cNvPr id="9" name="正方形/長方形 8"/>
          <p:cNvSpPr/>
          <p:nvPr/>
        </p:nvSpPr>
        <p:spPr>
          <a:xfrm>
            <a:off x="2837947" y="6012728"/>
            <a:ext cx="5125910" cy="369332"/>
          </a:xfrm>
          <a:prstGeom prst="rect">
            <a:avLst/>
          </a:prstGeom>
        </p:spPr>
        <p:txBody>
          <a:bodyPr wrap="square">
            <a:spAutoFit/>
          </a:bodyPr>
          <a:lstStyle/>
          <a:p>
            <a:r>
              <a:rPr lang="en-US" altLang="ja-JP" i="1" dirty="0" smtClean="0"/>
              <a:t>Li et al, J. Am. Chem. Soc., </a:t>
            </a:r>
            <a:r>
              <a:rPr lang="en-US" altLang="ja-JP" b="1" i="1" dirty="0" smtClean="0"/>
              <a:t>2008, 130 (1), pp 318–326</a:t>
            </a:r>
            <a:endParaRPr lang="ja-JP" altLang="en-US" dirty="0"/>
          </a:p>
        </p:txBody>
      </p:sp>
      <p:sp>
        <p:nvSpPr>
          <p:cNvPr id="10" name="テキスト ボックス 9"/>
          <p:cNvSpPr txBox="1"/>
          <p:nvPr/>
        </p:nvSpPr>
        <p:spPr>
          <a:xfrm>
            <a:off x="2636398" y="4584555"/>
            <a:ext cx="381460" cy="369332"/>
          </a:xfrm>
          <a:prstGeom prst="rect">
            <a:avLst/>
          </a:prstGeom>
          <a:noFill/>
        </p:spPr>
        <p:txBody>
          <a:bodyPr wrap="none" rtlCol="0">
            <a:spAutoFit/>
          </a:bodyPr>
          <a:lstStyle/>
          <a:p>
            <a:r>
              <a:rPr kumimoji="1" lang="en-US" altLang="ja-JP" dirty="0" smtClean="0"/>
              <a:t>Hi</a:t>
            </a:r>
            <a:endParaRPr kumimoji="1" lang="ja-JP" altLang="en-US" dirty="0"/>
          </a:p>
        </p:txBody>
      </p:sp>
      <p:sp>
        <p:nvSpPr>
          <p:cNvPr id="11" name="テキスト ボックス 10"/>
          <p:cNvSpPr txBox="1"/>
          <p:nvPr/>
        </p:nvSpPr>
        <p:spPr>
          <a:xfrm>
            <a:off x="2025185" y="4626887"/>
            <a:ext cx="403438" cy="369332"/>
          </a:xfrm>
          <a:prstGeom prst="rect">
            <a:avLst/>
          </a:prstGeom>
          <a:noFill/>
        </p:spPr>
        <p:txBody>
          <a:bodyPr wrap="none" rtlCol="0">
            <a:spAutoFit/>
          </a:bodyPr>
          <a:lstStyle/>
          <a:p>
            <a:r>
              <a:rPr kumimoji="1" lang="en-US" altLang="ja-JP" dirty="0" smtClean="0"/>
              <a:t>Lo</a:t>
            </a:r>
            <a:endParaRPr kumimoji="1" lang="ja-JP" altLang="en-US" dirty="0"/>
          </a:p>
        </p:txBody>
      </p:sp>
      <p:sp>
        <p:nvSpPr>
          <p:cNvPr id="12" name="テキスト ボックス 11"/>
          <p:cNvSpPr txBox="1"/>
          <p:nvPr/>
        </p:nvSpPr>
        <p:spPr>
          <a:xfrm>
            <a:off x="3324666" y="5458730"/>
            <a:ext cx="3140309" cy="646331"/>
          </a:xfrm>
          <a:prstGeom prst="rect">
            <a:avLst/>
          </a:prstGeom>
          <a:noFill/>
        </p:spPr>
        <p:txBody>
          <a:bodyPr wrap="square" rtlCol="0">
            <a:spAutoFit/>
          </a:bodyPr>
          <a:lstStyle/>
          <a:p>
            <a:r>
              <a:rPr kumimoji="1" lang="en-US" altLang="ja-JP" dirty="0" smtClean="0"/>
              <a:t>(</a:t>
            </a:r>
            <a:r>
              <a:rPr kumimoji="1" lang="ja-JP" altLang="en-US" dirty="0" smtClean="0"/>
              <a:t>人によってはさらに小さい値の三種類があると言っている）</a:t>
            </a:r>
            <a:endParaRPr kumimoji="1" lang="ja-JP" altLang="en-US" dirty="0"/>
          </a:p>
        </p:txBody>
      </p:sp>
      <p:sp>
        <p:nvSpPr>
          <p:cNvPr id="13" name="テキスト ボックス 12"/>
          <p:cNvSpPr txBox="1"/>
          <p:nvPr/>
        </p:nvSpPr>
        <p:spPr>
          <a:xfrm>
            <a:off x="0" y="0"/>
            <a:ext cx="241093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コンタクトの種類と構造</a:t>
            </a:r>
            <a:endParaRPr kumimoji="1" lang="ja-JP" altLang="en-US" dirty="0"/>
          </a:p>
        </p:txBody>
      </p:sp>
      <p:sp>
        <p:nvSpPr>
          <p:cNvPr id="14" name="テキスト ボックス 13"/>
          <p:cNvSpPr txBox="1"/>
          <p:nvPr/>
        </p:nvSpPr>
        <p:spPr>
          <a:xfrm>
            <a:off x="8275177" y="0"/>
            <a:ext cx="86882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STM-BJ</a:t>
            </a:r>
            <a:endParaRPr kumimoji="1" lang="ja-JP"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02627" y="398468"/>
            <a:ext cx="6720840" cy="1051560"/>
          </a:xfrm>
          <a:prstGeom prst="rect">
            <a:avLst/>
          </a:prstGeom>
        </p:spPr>
      </p:pic>
      <p:pic>
        <p:nvPicPr>
          <p:cNvPr id="3" name="図 2"/>
          <p:cNvPicPr>
            <a:picLocks noChangeAspect="1"/>
          </p:cNvPicPr>
          <p:nvPr/>
        </p:nvPicPr>
        <p:blipFill>
          <a:blip r:embed="rId3"/>
          <a:stretch>
            <a:fillRect/>
          </a:stretch>
        </p:blipFill>
        <p:spPr>
          <a:xfrm>
            <a:off x="573942" y="1922723"/>
            <a:ext cx="5207000" cy="1742440"/>
          </a:xfrm>
          <a:prstGeom prst="rect">
            <a:avLst/>
          </a:prstGeom>
        </p:spPr>
      </p:pic>
      <p:pic>
        <p:nvPicPr>
          <p:cNvPr id="4" name="図 3"/>
          <p:cNvPicPr>
            <a:picLocks noChangeAspect="1"/>
          </p:cNvPicPr>
          <p:nvPr/>
        </p:nvPicPr>
        <p:blipFill>
          <a:blip r:embed="rId4"/>
          <a:stretch>
            <a:fillRect/>
          </a:stretch>
        </p:blipFill>
        <p:spPr>
          <a:xfrm>
            <a:off x="573942" y="3665163"/>
            <a:ext cx="4519935" cy="2897821"/>
          </a:xfrm>
          <a:prstGeom prst="rect">
            <a:avLst/>
          </a:prstGeom>
        </p:spPr>
      </p:pic>
      <p:sp>
        <p:nvSpPr>
          <p:cNvPr id="5" name="テキスト ボックス 4"/>
          <p:cNvSpPr txBox="1"/>
          <p:nvPr/>
        </p:nvSpPr>
        <p:spPr>
          <a:xfrm>
            <a:off x="5998576" y="3665163"/>
            <a:ext cx="1749197" cy="369332"/>
          </a:xfrm>
          <a:prstGeom prst="rect">
            <a:avLst/>
          </a:prstGeom>
          <a:noFill/>
        </p:spPr>
        <p:txBody>
          <a:bodyPr wrap="none" rtlCol="0">
            <a:spAutoFit/>
          </a:bodyPr>
          <a:lstStyle/>
          <a:p>
            <a:r>
              <a:rPr kumimoji="1" lang="ja-JP" altLang="en-US" dirty="0" smtClean="0"/>
              <a:t>ねじれ角依存性</a:t>
            </a:r>
            <a:endParaRPr kumimoji="1" lang="ja-JP" altLang="en-US" dirty="0"/>
          </a:p>
        </p:txBody>
      </p:sp>
      <p:sp>
        <p:nvSpPr>
          <p:cNvPr id="6" name="テキスト ボックス 5"/>
          <p:cNvSpPr txBox="1"/>
          <p:nvPr/>
        </p:nvSpPr>
        <p:spPr>
          <a:xfrm>
            <a:off x="5998576" y="660400"/>
            <a:ext cx="2390536" cy="369332"/>
          </a:xfrm>
          <a:prstGeom prst="rect">
            <a:avLst/>
          </a:prstGeom>
          <a:noFill/>
        </p:spPr>
        <p:txBody>
          <a:bodyPr wrap="none" rtlCol="0">
            <a:spAutoFit/>
          </a:bodyPr>
          <a:lstStyle/>
          <a:p>
            <a:r>
              <a:rPr kumimoji="1" lang="en-US" altLang="ja-JP" dirty="0" smtClean="0"/>
              <a:t>Nature, 442, 904, 2006.</a:t>
            </a:r>
            <a:endParaRPr kumimoji="1" lang="ja-JP" altLang="en-US" dirty="0"/>
          </a:p>
        </p:txBody>
      </p:sp>
      <p:sp>
        <p:nvSpPr>
          <p:cNvPr id="7" name="テキスト ボックス 6"/>
          <p:cNvSpPr txBox="1"/>
          <p:nvPr/>
        </p:nvSpPr>
        <p:spPr>
          <a:xfrm>
            <a:off x="0" y="0"/>
            <a:ext cx="233910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分子（</a:t>
            </a:r>
            <a:r>
              <a:rPr kumimoji="1" lang="en-US" altLang="ja-JP" dirty="0" err="1" smtClean="0"/>
              <a:t>π</a:t>
            </a:r>
            <a:r>
              <a:rPr kumimoji="1" lang="ja-JP" altLang="en-US" dirty="0" smtClean="0"/>
              <a:t>結合）のねじれ</a:t>
            </a:r>
            <a:endParaRPr kumimoji="1" lang="ja-JP" altLang="en-US" dirty="0"/>
          </a:p>
        </p:txBody>
      </p:sp>
      <p:sp>
        <p:nvSpPr>
          <p:cNvPr id="9" name="テキスト ボックス 8"/>
          <p:cNvSpPr txBox="1"/>
          <p:nvPr/>
        </p:nvSpPr>
        <p:spPr>
          <a:xfrm>
            <a:off x="8275177" y="0"/>
            <a:ext cx="86882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STM-BJ</a:t>
            </a:r>
            <a:endParaRPr kumimoji="1" lang="ja-JP"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66257" y="383540"/>
            <a:ext cx="6451600" cy="1996440"/>
          </a:xfrm>
          <a:prstGeom prst="rect">
            <a:avLst/>
          </a:prstGeom>
        </p:spPr>
      </p:pic>
      <p:pic>
        <p:nvPicPr>
          <p:cNvPr id="3" name="図 2"/>
          <p:cNvPicPr>
            <a:picLocks noChangeAspect="1"/>
          </p:cNvPicPr>
          <p:nvPr/>
        </p:nvPicPr>
        <p:blipFill>
          <a:blip r:embed="rId3"/>
          <a:stretch>
            <a:fillRect/>
          </a:stretch>
        </p:blipFill>
        <p:spPr>
          <a:xfrm>
            <a:off x="1224410" y="2697480"/>
            <a:ext cx="2489200" cy="1813560"/>
          </a:xfrm>
          <a:prstGeom prst="rect">
            <a:avLst/>
          </a:prstGeom>
        </p:spPr>
      </p:pic>
      <p:pic>
        <p:nvPicPr>
          <p:cNvPr id="4" name="図 3"/>
          <p:cNvPicPr>
            <a:picLocks noChangeAspect="1"/>
          </p:cNvPicPr>
          <p:nvPr/>
        </p:nvPicPr>
        <p:blipFill>
          <a:blip r:embed="rId4"/>
          <a:stretch>
            <a:fillRect/>
          </a:stretch>
        </p:blipFill>
        <p:spPr>
          <a:xfrm>
            <a:off x="1117157" y="4511040"/>
            <a:ext cx="2362200" cy="838200"/>
          </a:xfrm>
          <a:prstGeom prst="rect">
            <a:avLst/>
          </a:prstGeom>
        </p:spPr>
      </p:pic>
      <p:pic>
        <p:nvPicPr>
          <p:cNvPr id="5" name="図 4"/>
          <p:cNvPicPr>
            <a:picLocks noChangeAspect="1"/>
          </p:cNvPicPr>
          <p:nvPr/>
        </p:nvPicPr>
        <p:blipFill>
          <a:blip r:embed="rId5"/>
          <a:stretch>
            <a:fillRect/>
          </a:stretch>
        </p:blipFill>
        <p:spPr>
          <a:xfrm>
            <a:off x="4646168" y="2278380"/>
            <a:ext cx="3241040" cy="3139440"/>
          </a:xfrm>
          <a:prstGeom prst="rect">
            <a:avLst/>
          </a:prstGeom>
        </p:spPr>
      </p:pic>
      <p:sp>
        <p:nvSpPr>
          <p:cNvPr id="6" name="テキスト ボックス 5"/>
          <p:cNvSpPr txBox="1"/>
          <p:nvPr/>
        </p:nvSpPr>
        <p:spPr>
          <a:xfrm>
            <a:off x="4339153" y="5889848"/>
            <a:ext cx="3149082" cy="369332"/>
          </a:xfrm>
          <a:prstGeom prst="rect">
            <a:avLst/>
          </a:prstGeom>
          <a:noFill/>
        </p:spPr>
        <p:txBody>
          <a:bodyPr wrap="none" rtlCol="0">
            <a:spAutoFit/>
          </a:bodyPr>
          <a:lstStyle/>
          <a:p>
            <a:r>
              <a:rPr kumimoji="1" lang="en-US" altLang="ja-JP" dirty="0" smtClean="0"/>
              <a:t>Nature Materials, 5, 995, 2006.</a:t>
            </a:r>
            <a:endParaRPr kumimoji="1" lang="ja-JP" altLang="en-US" dirty="0"/>
          </a:p>
        </p:txBody>
      </p:sp>
      <p:sp>
        <p:nvSpPr>
          <p:cNvPr id="7" name="テキスト ボックス 6"/>
          <p:cNvSpPr txBox="1"/>
          <p:nvPr/>
        </p:nvSpPr>
        <p:spPr>
          <a:xfrm>
            <a:off x="447743" y="3013411"/>
            <a:ext cx="1569660" cy="369332"/>
          </a:xfrm>
          <a:prstGeom prst="rect">
            <a:avLst/>
          </a:prstGeom>
          <a:noFill/>
        </p:spPr>
        <p:txBody>
          <a:bodyPr wrap="none" rtlCol="0">
            <a:spAutoFit/>
          </a:bodyPr>
          <a:lstStyle/>
          <a:p>
            <a:r>
              <a:rPr kumimoji="1" lang="ja-JP" altLang="en-US" dirty="0" smtClean="0"/>
              <a:t>結合角依存性</a:t>
            </a:r>
            <a:endParaRPr kumimoji="1" lang="ja-JP" altLang="en-US" dirty="0"/>
          </a:p>
        </p:txBody>
      </p:sp>
      <p:sp>
        <p:nvSpPr>
          <p:cNvPr id="8" name="テキスト ボックス 7"/>
          <p:cNvSpPr txBox="1"/>
          <p:nvPr/>
        </p:nvSpPr>
        <p:spPr>
          <a:xfrm>
            <a:off x="0" y="0"/>
            <a:ext cx="177254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コンタクトの角度</a:t>
            </a:r>
            <a:endParaRPr kumimoji="1" lang="ja-JP" altLang="en-US" dirty="0"/>
          </a:p>
        </p:txBody>
      </p:sp>
      <p:sp>
        <p:nvSpPr>
          <p:cNvPr id="9" name="テキスト ボックス 8"/>
          <p:cNvSpPr txBox="1"/>
          <p:nvPr/>
        </p:nvSpPr>
        <p:spPr>
          <a:xfrm>
            <a:off x="6721567" y="14208"/>
            <a:ext cx="242243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STM-BJ</a:t>
            </a:r>
            <a:r>
              <a:rPr kumimoji="1" lang="ja-JP" altLang="en-US" dirty="0" smtClean="0"/>
              <a:t>（ちょっとちがう）</a:t>
            </a:r>
            <a:endParaRPr kumimoji="1" lang="ja-JP"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06227" y="713119"/>
            <a:ext cx="4572000" cy="1178560"/>
          </a:xfrm>
          <a:prstGeom prst="rect">
            <a:avLst/>
          </a:prstGeom>
        </p:spPr>
      </p:pic>
      <p:pic>
        <p:nvPicPr>
          <p:cNvPr id="3" name="図 2"/>
          <p:cNvPicPr>
            <a:picLocks noChangeAspect="1"/>
          </p:cNvPicPr>
          <p:nvPr/>
        </p:nvPicPr>
        <p:blipFill>
          <a:blip r:embed="rId3"/>
          <a:stretch>
            <a:fillRect/>
          </a:stretch>
        </p:blipFill>
        <p:spPr>
          <a:xfrm>
            <a:off x="1279469" y="1891679"/>
            <a:ext cx="2773680" cy="3647440"/>
          </a:xfrm>
          <a:prstGeom prst="rect">
            <a:avLst/>
          </a:prstGeom>
        </p:spPr>
      </p:pic>
      <p:pic>
        <p:nvPicPr>
          <p:cNvPr id="4" name="図 3"/>
          <p:cNvPicPr>
            <a:picLocks noChangeAspect="1"/>
          </p:cNvPicPr>
          <p:nvPr/>
        </p:nvPicPr>
        <p:blipFill>
          <a:blip r:embed="rId4"/>
          <a:stretch>
            <a:fillRect/>
          </a:stretch>
        </p:blipFill>
        <p:spPr>
          <a:xfrm>
            <a:off x="4878227" y="3429000"/>
            <a:ext cx="2692400" cy="2118360"/>
          </a:xfrm>
          <a:prstGeom prst="rect">
            <a:avLst/>
          </a:prstGeom>
        </p:spPr>
      </p:pic>
      <p:sp>
        <p:nvSpPr>
          <p:cNvPr id="5" name="テキスト ボックス 4"/>
          <p:cNvSpPr txBox="1"/>
          <p:nvPr/>
        </p:nvSpPr>
        <p:spPr>
          <a:xfrm>
            <a:off x="5608641" y="937736"/>
            <a:ext cx="2538976" cy="369332"/>
          </a:xfrm>
          <a:prstGeom prst="rect">
            <a:avLst/>
          </a:prstGeom>
          <a:noFill/>
        </p:spPr>
        <p:txBody>
          <a:bodyPr wrap="none" rtlCol="0">
            <a:spAutoFit/>
          </a:bodyPr>
          <a:lstStyle/>
          <a:p>
            <a:r>
              <a:rPr kumimoji="1" lang="en-US" altLang="ja-JP" dirty="0" err="1" smtClean="0"/>
              <a:t>Nano</a:t>
            </a:r>
            <a:r>
              <a:rPr kumimoji="1" lang="en-US" altLang="ja-JP" dirty="0" smtClean="0"/>
              <a:t> </a:t>
            </a:r>
            <a:r>
              <a:rPr kumimoji="1" lang="en-US" altLang="ja-JP" dirty="0" err="1" smtClean="0"/>
              <a:t>Lett</a:t>
            </a:r>
            <a:r>
              <a:rPr kumimoji="1" lang="en-US" altLang="ja-JP" dirty="0" smtClean="0"/>
              <a:t>. 6, 1240, 2006.</a:t>
            </a:r>
            <a:endParaRPr kumimoji="1" lang="ja-JP" altLang="en-US" dirty="0"/>
          </a:p>
        </p:txBody>
      </p:sp>
      <p:sp>
        <p:nvSpPr>
          <p:cNvPr id="6" name="テキスト ボックス 5"/>
          <p:cNvSpPr txBox="1"/>
          <p:nvPr/>
        </p:nvSpPr>
        <p:spPr>
          <a:xfrm>
            <a:off x="4117055" y="2252133"/>
            <a:ext cx="2983171" cy="369332"/>
          </a:xfrm>
          <a:prstGeom prst="rect">
            <a:avLst/>
          </a:prstGeom>
          <a:noFill/>
        </p:spPr>
        <p:txBody>
          <a:bodyPr wrap="none" rtlCol="0">
            <a:spAutoFit/>
          </a:bodyPr>
          <a:lstStyle/>
          <a:p>
            <a:r>
              <a:rPr kumimoji="1" lang="en-US" altLang="ja-JP" dirty="0" smtClean="0"/>
              <a:t>AFM</a:t>
            </a:r>
            <a:r>
              <a:rPr kumimoji="1" lang="ja-JP" altLang="en-US" dirty="0" smtClean="0"/>
              <a:t>で力測定をしながら計測</a:t>
            </a:r>
            <a:endParaRPr kumimoji="1" lang="ja-JP" altLang="en-US" dirty="0"/>
          </a:p>
        </p:txBody>
      </p:sp>
      <p:sp>
        <p:nvSpPr>
          <p:cNvPr id="7" name="テキスト ボックス 6"/>
          <p:cNvSpPr txBox="1"/>
          <p:nvPr/>
        </p:nvSpPr>
        <p:spPr>
          <a:xfrm>
            <a:off x="0" y="0"/>
            <a:ext cx="374724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力学測定と電流による局所加熱問題</a:t>
            </a:r>
            <a:endParaRPr kumimoji="1" lang="ja-JP" altLang="en-US" dirty="0"/>
          </a:p>
        </p:txBody>
      </p:sp>
      <p:sp>
        <p:nvSpPr>
          <p:cNvPr id="8" name="テキスト ボックス 7"/>
          <p:cNvSpPr txBox="1"/>
          <p:nvPr/>
        </p:nvSpPr>
        <p:spPr>
          <a:xfrm>
            <a:off x="7698209" y="0"/>
            <a:ext cx="144579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STM(AFM)-BJ</a:t>
            </a:r>
            <a:endParaRPr kumimoji="1"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96408" y="480176"/>
            <a:ext cx="4572000" cy="1524000"/>
          </a:xfrm>
          <a:prstGeom prst="rect">
            <a:avLst/>
          </a:prstGeom>
        </p:spPr>
      </p:pic>
      <p:pic>
        <p:nvPicPr>
          <p:cNvPr id="5" name="図 4"/>
          <p:cNvPicPr>
            <a:picLocks noChangeAspect="1"/>
          </p:cNvPicPr>
          <p:nvPr/>
        </p:nvPicPr>
        <p:blipFill>
          <a:blip r:embed="rId3"/>
          <a:stretch>
            <a:fillRect/>
          </a:stretch>
        </p:blipFill>
        <p:spPr>
          <a:xfrm>
            <a:off x="758935" y="2459174"/>
            <a:ext cx="3230523" cy="3075079"/>
          </a:xfrm>
          <a:prstGeom prst="rect">
            <a:avLst/>
          </a:prstGeom>
        </p:spPr>
      </p:pic>
      <p:pic>
        <p:nvPicPr>
          <p:cNvPr id="6" name="図 5"/>
          <p:cNvPicPr>
            <a:picLocks noChangeAspect="1"/>
          </p:cNvPicPr>
          <p:nvPr/>
        </p:nvPicPr>
        <p:blipFill>
          <a:blip r:embed="rId4"/>
          <a:stretch>
            <a:fillRect/>
          </a:stretch>
        </p:blipFill>
        <p:spPr>
          <a:xfrm>
            <a:off x="4253110" y="2004176"/>
            <a:ext cx="3215640" cy="4419600"/>
          </a:xfrm>
          <a:prstGeom prst="rect">
            <a:avLst/>
          </a:prstGeom>
        </p:spPr>
      </p:pic>
      <p:sp>
        <p:nvSpPr>
          <p:cNvPr id="7" name="テキスト ボックス 6"/>
          <p:cNvSpPr txBox="1"/>
          <p:nvPr/>
        </p:nvSpPr>
        <p:spPr>
          <a:xfrm>
            <a:off x="5098692" y="1388533"/>
            <a:ext cx="2479577" cy="369332"/>
          </a:xfrm>
          <a:prstGeom prst="rect">
            <a:avLst/>
          </a:prstGeom>
          <a:noFill/>
        </p:spPr>
        <p:txBody>
          <a:bodyPr wrap="none" rtlCol="0">
            <a:spAutoFit/>
          </a:bodyPr>
          <a:lstStyle/>
          <a:p>
            <a:r>
              <a:rPr kumimoji="1" lang="en-US" altLang="ja-JP" dirty="0" err="1" smtClean="0"/>
              <a:t>Nano</a:t>
            </a:r>
            <a:r>
              <a:rPr kumimoji="1" lang="en-US" altLang="ja-JP" dirty="0" smtClean="0"/>
              <a:t> </a:t>
            </a:r>
            <a:r>
              <a:rPr kumimoji="1" lang="en-US" altLang="ja-JP" dirty="0" err="1" smtClean="0"/>
              <a:t>Lett</a:t>
            </a:r>
            <a:r>
              <a:rPr kumimoji="1" lang="en-US" altLang="ja-JP" dirty="0" smtClean="0"/>
              <a:t>., 7, 502, 2007.</a:t>
            </a:r>
            <a:endParaRPr kumimoji="1" lang="ja-JP" altLang="en-US" dirty="0"/>
          </a:p>
        </p:txBody>
      </p:sp>
      <p:sp>
        <p:nvSpPr>
          <p:cNvPr id="8" name="テキスト ボックス 7"/>
          <p:cNvSpPr txBox="1"/>
          <p:nvPr/>
        </p:nvSpPr>
        <p:spPr>
          <a:xfrm>
            <a:off x="0" y="0"/>
            <a:ext cx="365166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ja-JP" altLang="en-US" dirty="0" smtClean="0"/>
              <a:t>置換基による分子準位シフトの効果</a:t>
            </a:r>
            <a:endParaRPr kumimoji="1" lang="ja-JP" altLang="en-US" dirty="0"/>
          </a:p>
        </p:txBody>
      </p:sp>
      <p:sp>
        <p:nvSpPr>
          <p:cNvPr id="9" name="テキスト ボックス 8"/>
          <p:cNvSpPr txBox="1"/>
          <p:nvPr/>
        </p:nvSpPr>
        <p:spPr>
          <a:xfrm>
            <a:off x="8275177" y="0"/>
            <a:ext cx="86882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STM-BJ</a:t>
            </a:r>
            <a:endParaRPr kumimoji="1" lang="ja-JP"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00735" y="0"/>
            <a:ext cx="8391712" cy="1053353"/>
          </a:xfrm>
          <a:prstGeom prst="rect">
            <a:avLst/>
          </a:prstGeom>
        </p:spPr>
      </p:pic>
      <p:pic>
        <p:nvPicPr>
          <p:cNvPr id="3" name="図 2"/>
          <p:cNvPicPr>
            <a:picLocks noChangeAspect="1"/>
          </p:cNvPicPr>
          <p:nvPr/>
        </p:nvPicPr>
        <p:blipFill>
          <a:blip r:embed="rId3"/>
          <a:stretch>
            <a:fillRect/>
          </a:stretch>
        </p:blipFill>
        <p:spPr>
          <a:xfrm>
            <a:off x="1211567" y="2279126"/>
            <a:ext cx="3185024" cy="1859579"/>
          </a:xfrm>
          <a:prstGeom prst="rect">
            <a:avLst/>
          </a:prstGeom>
        </p:spPr>
      </p:pic>
      <p:pic>
        <p:nvPicPr>
          <p:cNvPr id="4" name="図 3"/>
          <p:cNvPicPr>
            <a:picLocks noChangeAspect="1"/>
          </p:cNvPicPr>
          <p:nvPr/>
        </p:nvPicPr>
        <p:blipFill>
          <a:blip r:embed="rId4"/>
          <a:stretch>
            <a:fillRect/>
          </a:stretch>
        </p:blipFill>
        <p:spPr>
          <a:xfrm>
            <a:off x="4895477" y="1532068"/>
            <a:ext cx="3302000" cy="4556760"/>
          </a:xfrm>
          <a:prstGeom prst="rect">
            <a:avLst/>
          </a:prstGeom>
        </p:spPr>
      </p:pic>
      <p:sp>
        <p:nvSpPr>
          <p:cNvPr id="5" name="テキスト ボックス 4"/>
          <p:cNvSpPr txBox="1"/>
          <p:nvPr/>
        </p:nvSpPr>
        <p:spPr>
          <a:xfrm>
            <a:off x="4737328" y="6088828"/>
            <a:ext cx="3618298" cy="369332"/>
          </a:xfrm>
          <a:prstGeom prst="rect">
            <a:avLst/>
          </a:prstGeom>
          <a:noFill/>
        </p:spPr>
        <p:txBody>
          <a:bodyPr wrap="none" rtlCol="0">
            <a:spAutoFit/>
          </a:bodyPr>
          <a:lstStyle/>
          <a:p>
            <a:r>
              <a:rPr kumimoji="1" lang="ja-JP" altLang="en-US" dirty="0" smtClean="0"/>
              <a:t>水が配位するとコンダクタンス１０倍</a:t>
            </a:r>
            <a:endParaRPr kumimoji="1" lang="ja-JP" altLang="en-US" dirty="0"/>
          </a:p>
        </p:txBody>
      </p:sp>
      <p:sp>
        <p:nvSpPr>
          <p:cNvPr id="6" name="テキスト ボックス 5"/>
          <p:cNvSpPr txBox="1"/>
          <p:nvPr/>
        </p:nvSpPr>
        <p:spPr>
          <a:xfrm>
            <a:off x="5563731" y="1162736"/>
            <a:ext cx="2436747" cy="369332"/>
          </a:xfrm>
          <a:prstGeom prst="rect">
            <a:avLst/>
          </a:prstGeom>
          <a:noFill/>
        </p:spPr>
        <p:txBody>
          <a:bodyPr wrap="none" rtlCol="0">
            <a:spAutoFit/>
          </a:bodyPr>
          <a:lstStyle/>
          <a:p>
            <a:r>
              <a:rPr kumimoji="1" lang="en-US" altLang="ja-JP" dirty="0" smtClean="0"/>
              <a:t>PRL, 102, 086801, 2009.</a:t>
            </a:r>
            <a:endParaRPr kumimoji="1" lang="ja-JP" altLang="en-US" dirty="0"/>
          </a:p>
        </p:txBody>
      </p:sp>
      <p:sp>
        <p:nvSpPr>
          <p:cNvPr id="7" name="テキスト ボックス 6"/>
          <p:cNvSpPr txBox="1"/>
          <p:nvPr/>
        </p:nvSpPr>
        <p:spPr>
          <a:xfrm>
            <a:off x="0" y="0"/>
            <a:ext cx="1338828"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溶媒和効果</a:t>
            </a:r>
            <a:endParaRPr kumimoji="1" lang="ja-JP" altLang="en-US" dirty="0"/>
          </a:p>
        </p:txBody>
      </p:sp>
      <p:sp>
        <p:nvSpPr>
          <p:cNvPr id="8" name="テキスト ボックス 7"/>
          <p:cNvSpPr txBox="1"/>
          <p:nvPr/>
        </p:nvSpPr>
        <p:spPr>
          <a:xfrm>
            <a:off x="8275177" y="0"/>
            <a:ext cx="86882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STM-BJ</a:t>
            </a:r>
            <a:endParaRPr kumimoji="1"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normAutofit fontScale="90000"/>
          </a:bodyPr>
          <a:lstStyle/>
          <a:p>
            <a:r>
              <a:rPr lang="ja-JP" altLang="en-US" dirty="0" smtClean="0"/>
              <a:t>分子接合の電気伝導度を決める要因</a:t>
            </a:r>
            <a:endParaRPr lang="ja-JP" altLang="en-US" dirty="0"/>
          </a:p>
        </p:txBody>
      </p:sp>
      <p:sp>
        <p:nvSpPr>
          <p:cNvPr id="6" name="テキスト ボックス 5"/>
          <p:cNvSpPr txBox="1"/>
          <p:nvPr/>
        </p:nvSpPr>
        <p:spPr>
          <a:xfrm>
            <a:off x="5667287" y="2981571"/>
            <a:ext cx="3309510" cy="707886"/>
          </a:xfrm>
          <a:prstGeom prst="rect">
            <a:avLst/>
          </a:prstGeom>
          <a:noFill/>
        </p:spPr>
        <p:txBody>
          <a:bodyPr wrap="square" rtlCol="0">
            <a:spAutoFit/>
          </a:bodyPr>
          <a:lstStyle/>
          <a:p>
            <a:r>
              <a:rPr kumimoji="1" lang="en-US" altLang="ja-JP" sz="2000" u="sng" dirty="0" smtClean="0"/>
              <a:t>2. </a:t>
            </a:r>
            <a:r>
              <a:rPr kumimoji="1" lang="ja-JP" altLang="en-US" sz="2000" u="sng" dirty="0" smtClean="0"/>
              <a:t>分子／電極のカップリングの強さ</a:t>
            </a:r>
            <a:endParaRPr kumimoji="1" lang="ja-JP" altLang="en-US" sz="2000" u="sng" dirty="0"/>
          </a:p>
        </p:txBody>
      </p:sp>
      <p:cxnSp>
        <p:nvCxnSpPr>
          <p:cNvPr id="9" name="直線コネクタ 8"/>
          <p:cNvCxnSpPr/>
          <p:nvPr/>
        </p:nvCxnSpPr>
        <p:spPr>
          <a:xfrm rot="5400000" flipH="1" flipV="1">
            <a:off x="1366679" y="2351299"/>
            <a:ext cx="609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rot="5400000" flipH="1" flipV="1">
            <a:off x="4187667" y="2353681"/>
            <a:ext cx="60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1475106" y="2656099"/>
            <a:ext cx="1066799" cy="7584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3706496" y="2659275"/>
            <a:ext cx="1094104" cy="7584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6" name="直線コネクタ 15"/>
          <p:cNvCxnSpPr/>
          <p:nvPr/>
        </p:nvCxnSpPr>
        <p:spPr>
          <a:xfrm>
            <a:off x="1672273" y="2046499"/>
            <a:ext cx="13708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5400000">
            <a:off x="2858413" y="2040735"/>
            <a:ext cx="36933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5400000">
            <a:off x="3011607" y="2040735"/>
            <a:ext cx="21693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3120867" y="2048087"/>
            <a:ext cx="1370806"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図形グループ 21"/>
          <p:cNvGrpSpPr/>
          <p:nvPr/>
        </p:nvGrpSpPr>
        <p:grpSpPr>
          <a:xfrm>
            <a:off x="2746643" y="2714094"/>
            <a:ext cx="745271" cy="642475"/>
            <a:chOff x="1905000" y="5562600"/>
            <a:chExt cx="745271" cy="642475"/>
          </a:xfrm>
        </p:grpSpPr>
        <p:sp>
          <p:nvSpPr>
            <p:cNvPr id="20" name="六角形 19"/>
            <p:cNvSpPr/>
            <p:nvPr/>
          </p:nvSpPr>
          <p:spPr>
            <a:xfrm>
              <a:off x="1905000" y="5562600"/>
              <a:ext cx="745271" cy="642475"/>
            </a:xfrm>
            <a:prstGeom prst="hexagon">
              <a:avLst/>
            </a:prstGeom>
            <a:no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2072898" y="5695756"/>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4" name="直線コネクタ 23"/>
          <p:cNvCxnSpPr>
            <a:stCxn id="20" idx="3"/>
          </p:cNvCxnSpPr>
          <p:nvPr/>
        </p:nvCxnSpPr>
        <p:spPr>
          <a:xfrm rot="10800000">
            <a:off x="2541907" y="3035332"/>
            <a:ext cx="20473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20" idx="0"/>
            <a:endCxn id="15" idx="1"/>
          </p:cNvCxnSpPr>
          <p:nvPr/>
        </p:nvCxnSpPr>
        <p:spPr>
          <a:xfrm>
            <a:off x="3491914" y="3035332"/>
            <a:ext cx="214582" cy="3176"/>
          </a:xfrm>
          <a:prstGeom prst="line">
            <a:avLst/>
          </a:prstGeom>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5652272" y="2253564"/>
            <a:ext cx="2232753" cy="400110"/>
          </a:xfrm>
          <a:prstGeom prst="rect">
            <a:avLst/>
          </a:prstGeom>
          <a:noFill/>
        </p:spPr>
        <p:txBody>
          <a:bodyPr wrap="none" rtlCol="0">
            <a:spAutoFit/>
          </a:bodyPr>
          <a:lstStyle/>
          <a:p>
            <a:r>
              <a:rPr kumimoji="1" lang="en-US" altLang="ja-JP" sz="2000" u="sng" dirty="0" smtClean="0"/>
              <a:t>1. </a:t>
            </a:r>
            <a:r>
              <a:rPr kumimoji="1" lang="ja-JP" altLang="en-US" sz="2000" u="sng" dirty="0" smtClean="0"/>
              <a:t>分子の電子状態</a:t>
            </a:r>
            <a:endParaRPr kumimoji="1" lang="ja-JP" altLang="en-US" sz="2000" dirty="0"/>
          </a:p>
        </p:txBody>
      </p:sp>
      <p:sp>
        <p:nvSpPr>
          <p:cNvPr id="60" name="正方形/長方形 59"/>
          <p:cNvSpPr/>
          <p:nvPr/>
        </p:nvSpPr>
        <p:spPr>
          <a:xfrm>
            <a:off x="5645536" y="1524000"/>
            <a:ext cx="3248324" cy="5036690"/>
          </a:xfrm>
          <a:prstGeom prst="rect">
            <a:avLst/>
          </a:prstGeom>
          <a:noFill/>
          <a:ln w="28575" cap="rnd"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385756" y="1524000"/>
            <a:ext cx="5259780" cy="5036690"/>
          </a:xfrm>
          <a:prstGeom prst="rect">
            <a:avLst/>
          </a:prstGeom>
          <a:noFill/>
          <a:ln w="28575" cap="rnd"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2541906" y="2963887"/>
            <a:ext cx="154585" cy="154585"/>
          </a:xfrm>
          <a:prstGeom prst="ellips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3551911" y="2963887"/>
            <a:ext cx="154585" cy="154585"/>
          </a:xfrm>
          <a:prstGeom prst="ellips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5" name="直線コネクタ 54"/>
          <p:cNvCxnSpPr/>
          <p:nvPr/>
        </p:nvCxnSpPr>
        <p:spPr>
          <a:xfrm rot="5400000">
            <a:off x="1306304" y="4704845"/>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63" name="正方形/長方形 62"/>
          <p:cNvSpPr/>
          <p:nvPr/>
        </p:nvSpPr>
        <p:spPr>
          <a:xfrm>
            <a:off x="2635311" y="4693286"/>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2635311" y="4088944"/>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7" name="直線コネクタ 66"/>
          <p:cNvCxnSpPr/>
          <p:nvPr/>
        </p:nvCxnSpPr>
        <p:spPr>
          <a:xfrm rot="5400000">
            <a:off x="3059698" y="4704846"/>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69" name="正方形/長方形 68"/>
          <p:cNvSpPr/>
          <p:nvPr/>
        </p:nvSpPr>
        <p:spPr>
          <a:xfrm>
            <a:off x="1690132" y="4305876"/>
            <a:ext cx="511016" cy="12954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3954542" y="4693286"/>
            <a:ext cx="511016" cy="9079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449774" y="5791200"/>
            <a:ext cx="5341426" cy="646331"/>
          </a:xfrm>
          <a:prstGeom prst="rect">
            <a:avLst/>
          </a:prstGeom>
          <a:noFill/>
        </p:spPr>
        <p:txBody>
          <a:bodyPr wrap="none" rtlCol="0">
            <a:spAutoFit/>
          </a:bodyPr>
          <a:lstStyle/>
          <a:p>
            <a:r>
              <a:rPr kumimoji="1" lang="ja-JP" altLang="en-US" dirty="0" smtClean="0"/>
              <a:t>・電極との電子カップリングにより分子軌道が広がる。</a:t>
            </a:r>
            <a:endParaRPr kumimoji="1" lang="en-US" altLang="ja-JP" dirty="0" smtClean="0"/>
          </a:p>
          <a:p>
            <a:r>
              <a:rPr lang="ja-JP" altLang="en-US" dirty="0" smtClean="0"/>
              <a:t>・広がりの幅はコンタクト部分の設計により調整可能。</a:t>
            </a:r>
            <a:endParaRPr kumimoji="1" lang="ja-JP" altLang="en-US" dirty="0"/>
          </a:p>
        </p:txBody>
      </p:sp>
      <p:cxnSp>
        <p:nvCxnSpPr>
          <p:cNvPr id="74" name="曲線コネクタ 73"/>
          <p:cNvCxnSpPr/>
          <p:nvPr/>
        </p:nvCxnSpPr>
        <p:spPr>
          <a:xfrm flipV="1">
            <a:off x="2202738" y="4088944"/>
            <a:ext cx="432573" cy="216933"/>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6" name="曲線コネクタ 75"/>
          <p:cNvCxnSpPr>
            <a:endCxn id="63" idx="1"/>
          </p:cNvCxnSpPr>
          <p:nvPr/>
        </p:nvCxnSpPr>
        <p:spPr>
          <a:xfrm rot="16200000" flipH="1">
            <a:off x="2170292" y="4336732"/>
            <a:ext cx="495875" cy="434163"/>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1" name="曲線コネクタ 80"/>
          <p:cNvCxnSpPr>
            <a:endCxn id="64" idx="3"/>
          </p:cNvCxnSpPr>
          <p:nvPr/>
        </p:nvCxnSpPr>
        <p:spPr>
          <a:xfrm rot="16200000" flipV="1">
            <a:off x="3637231" y="4205495"/>
            <a:ext cx="325398" cy="309228"/>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5" name="曲線コネクタ 75"/>
          <p:cNvCxnSpPr>
            <a:endCxn id="63" idx="3"/>
          </p:cNvCxnSpPr>
          <p:nvPr/>
        </p:nvCxnSpPr>
        <p:spPr>
          <a:xfrm rot="10800000">
            <a:off x="3645316" y="4801753"/>
            <a:ext cx="309228" cy="108465"/>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9" name="直線コネクタ 88"/>
          <p:cNvCxnSpPr>
            <a:stCxn id="64" idx="1"/>
            <a:endCxn id="64" idx="3"/>
          </p:cNvCxnSpPr>
          <p:nvPr/>
        </p:nvCxnSpPr>
        <p:spPr>
          <a:xfrm rot="10800000" flipH="1">
            <a:off x="2635310" y="4197410"/>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直線コネクタ 89"/>
          <p:cNvCxnSpPr/>
          <p:nvPr/>
        </p:nvCxnSpPr>
        <p:spPr>
          <a:xfrm rot="10800000" flipH="1">
            <a:off x="2614276" y="4800163"/>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テキスト ボックス 1"/>
          <p:cNvSpPr txBox="1"/>
          <p:nvPr/>
        </p:nvSpPr>
        <p:spPr>
          <a:xfrm>
            <a:off x="1587500" y="583912"/>
            <a:ext cx="5834850" cy="584776"/>
          </a:xfrm>
          <a:prstGeom prst="rect">
            <a:avLst/>
          </a:prstGeom>
          <a:noFill/>
        </p:spPr>
        <p:txBody>
          <a:bodyPr wrap="none" rtlCol="0">
            <a:spAutoFit/>
          </a:bodyPr>
          <a:lstStyle/>
          <a:p>
            <a:r>
              <a:rPr lang="en-US" altLang="ja-JP" sz="3200" dirty="0" smtClean="0"/>
              <a:t>STM-BJ</a:t>
            </a:r>
            <a:r>
              <a:rPr lang="ja-JP" altLang="en-US" sz="3200" dirty="0" smtClean="0"/>
              <a:t>（統計的解析）からの情報</a:t>
            </a:r>
            <a:endParaRPr kumimoji="1" lang="ja-JP" altLang="en-US" sz="3200" dirty="0"/>
          </a:p>
        </p:txBody>
      </p:sp>
      <p:sp>
        <p:nvSpPr>
          <p:cNvPr id="3" name="テキスト ボックス 2"/>
          <p:cNvSpPr txBox="1"/>
          <p:nvPr/>
        </p:nvSpPr>
        <p:spPr>
          <a:xfrm>
            <a:off x="952500" y="1828800"/>
            <a:ext cx="8191500" cy="1569660"/>
          </a:xfrm>
          <a:prstGeom prst="rect">
            <a:avLst/>
          </a:prstGeom>
          <a:noFill/>
        </p:spPr>
        <p:txBody>
          <a:bodyPr wrap="square" rtlCol="0">
            <a:spAutoFit/>
          </a:bodyPr>
          <a:lstStyle/>
          <a:p>
            <a:r>
              <a:rPr lang="ja-JP" altLang="en-US" sz="2400" dirty="0" smtClean="0"/>
              <a:t>・コンタクトの配座によって桁違いのコンダクタンスを示す。</a:t>
            </a:r>
            <a:endParaRPr lang="en-US" altLang="ja-JP" sz="2400" dirty="0" smtClean="0"/>
          </a:p>
          <a:p>
            <a:r>
              <a:rPr kumimoji="1" lang="ja-JP" altLang="en-US" sz="2400" dirty="0" smtClean="0"/>
              <a:t>・コンタクトの角度によってコンダクタンスが変わる。</a:t>
            </a:r>
            <a:endParaRPr kumimoji="1" lang="en-US" altLang="ja-JP" sz="2400" dirty="0" smtClean="0"/>
          </a:p>
          <a:p>
            <a:r>
              <a:rPr lang="ja-JP" altLang="en-US" sz="2400" dirty="0" smtClean="0"/>
              <a:t>・分子のねじれ、折れ曲がりによってコンダクタンスが桁違いに変わる。</a:t>
            </a:r>
            <a:endParaRPr kumimoji="1" lang="ja-JP" altLang="en-US" sz="2400" dirty="0"/>
          </a:p>
        </p:txBody>
      </p:sp>
      <p:sp>
        <p:nvSpPr>
          <p:cNvPr id="4" name="テキスト ボックス 3"/>
          <p:cNvSpPr txBox="1"/>
          <p:nvPr/>
        </p:nvSpPr>
        <p:spPr>
          <a:xfrm>
            <a:off x="596885" y="3783399"/>
            <a:ext cx="80772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dirty="0" smtClean="0"/>
              <a:t>分子の機能を議論するときには、上記の状況がどのように影響したかを議論しなければならない。</a:t>
            </a:r>
            <a:endParaRPr kumimoji="1" lang="ja-JP"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テキスト ボックス 1"/>
          <p:cNvSpPr txBox="1"/>
          <p:nvPr/>
        </p:nvSpPr>
        <p:spPr>
          <a:xfrm>
            <a:off x="1066800" y="2329190"/>
            <a:ext cx="7537941" cy="523220"/>
          </a:xfrm>
          <a:prstGeom prst="rect">
            <a:avLst/>
          </a:prstGeom>
          <a:noFill/>
        </p:spPr>
        <p:txBody>
          <a:bodyPr wrap="none" rtlCol="0">
            <a:spAutoFit/>
          </a:bodyPr>
          <a:lstStyle/>
          <a:p>
            <a:r>
              <a:rPr kumimoji="1" lang="en-US" altLang="ja-JP" sz="2800" dirty="0" smtClean="0"/>
              <a:t>STM</a:t>
            </a:r>
            <a:r>
              <a:rPr kumimoji="1" lang="ja-JP" altLang="en-US" sz="2800" dirty="0" smtClean="0"/>
              <a:t>で分子接合を（ひかくてき）安定に計測した例</a:t>
            </a:r>
            <a:endParaRPr kumimoji="1" lang="ja-JP" alt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09600" y="400050"/>
            <a:ext cx="4114800" cy="1797399"/>
          </a:xfrm>
          <a:prstGeom prst="rect">
            <a:avLst/>
          </a:prstGeom>
        </p:spPr>
      </p:pic>
      <p:pic>
        <p:nvPicPr>
          <p:cNvPr id="3" name="図 2"/>
          <p:cNvPicPr>
            <a:picLocks noChangeAspect="1"/>
          </p:cNvPicPr>
          <p:nvPr/>
        </p:nvPicPr>
        <p:blipFill>
          <a:blip r:embed="rId3"/>
          <a:stretch>
            <a:fillRect/>
          </a:stretch>
        </p:blipFill>
        <p:spPr>
          <a:xfrm>
            <a:off x="5232400" y="400050"/>
            <a:ext cx="2595880" cy="1502439"/>
          </a:xfrm>
          <a:prstGeom prst="rect">
            <a:avLst/>
          </a:prstGeom>
        </p:spPr>
      </p:pic>
      <p:pic>
        <p:nvPicPr>
          <p:cNvPr id="4" name="図 3"/>
          <p:cNvPicPr>
            <a:picLocks noChangeAspect="1"/>
          </p:cNvPicPr>
          <p:nvPr/>
        </p:nvPicPr>
        <p:blipFill>
          <a:blip r:embed="rId4"/>
          <a:stretch>
            <a:fillRect/>
          </a:stretch>
        </p:blipFill>
        <p:spPr>
          <a:xfrm>
            <a:off x="419099" y="2419350"/>
            <a:ext cx="5178485" cy="3809914"/>
          </a:xfrm>
          <a:prstGeom prst="rect">
            <a:avLst/>
          </a:prstGeom>
        </p:spPr>
      </p:pic>
      <p:pic>
        <p:nvPicPr>
          <p:cNvPr id="6" name="図 5"/>
          <p:cNvPicPr>
            <a:picLocks noChangeAspect="1"/>
          </p:cNvPicPr>
          <p:nvPr/>
        </p:nvPicPr>
        <p:blipFill>
          <a:blip r:embed="rId5"/>
          <a:stretch>
            <a:fillRect/>
          </a:stretch>
        </p:blipFill>
        <p:spPr>
          <a:xfrm>
            <a:off x="5956680" y="1902489"/>
            <a:ext cx="2234624" cy="1786217"/>
          </a:xfrm>
          <a:prstGeom prst="rect">
            <a:avLst/>
          </a:prstGeom>
        </p:spPr>
      </p:pic>
      <p:pic>
        <p:nvPicPr>
          <p:cNvPr id="7" name="図 6"/>
          <p:cNvPicPr>
            <a:picLocks noChangeAspect="1"/>
          </p:cNvPicPr>
          <p:nvPr/>
        </p:nvPicPr>
        <p:blipFill>
          <a:blip r:embed="rId6"/>
          <a:stretch>
            <a:fillRect/>
          </a:stretch>
        </p:blipFill>
        <p:spPr>
          <a:xfrm>
            <a:off x="5791580" y="3688706"/>
            <a:ext cx="2564444" cy="1697277"/>
          </a:xfrm>
          <a:prstGeom prst="rect">
            <a:avLst/>
          </a:prstGeom>
        </p:spPr>
      </p:pic>
      <p:pic>
        <p:nvPicPr>
          <p:cNvPr id="8" name="図 7"/>
          <p:cNvPicPr>
            <a:picLocks noChangeAspect="1"/>
          </p:cNvPicPr>
          <p:nvPr/>
        </p:nvPicPr>
        <p:blipFill>
          <a:blip r:embed="rId7"/>
          <a:stretch>
            <a:fillRect/>
          </a:stretch>
        </p:blipFill>
        <p:spPr>
          <a:xfrm>
            <a:off x="6204505" y="5385983"/>
            <a:ext cx="2342019" cy="1076960"/>
          </a:xfrm>
          <a:prstGeom prst="rect">
            <a:avLst/>
          </a:prstGeom>
        </p:spPr>
      </p:pic>
      <p:sp>
        <p:nvSpPr>
          <p:cNvPr id="9" name="テキスト ボックス 8"/>
          <p:cNvSpPr txBox="1"/>
          <p:nvPr/>
        </p:nvSpPr>
        <p:spPr>
          <a:xfrm>
            <a:off x="0" y="0"/>
            <a:ext cx="680712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安定な分子接合で直接測定した例：　</a:t>
            </a:r>
            <a:r>
              <a:rPr lang="en-US" altLang="ja-JP" dirty="0" smtClean="0"/>
              <a:t>STM</a:t>
            </a:r>
            <a:r>
              <a:rPr lang="ja-JP" altLang="en-US" dirty="0" smtClean="0"/>
              <a:t>による</a:t>
            </a:r>
            <a:r>
              <a:rPr kumimoji="1" lang="ja-JP" altLang="en-US" dirty="0" smtClean="0"/>
              <a:t>電気化学ゲート効果</a:t>
            </a:r>
            <a:endParaRPr kumimoji="1" lang="ja-JP" altLang="en-US" dirty="0"/>
          </a:p>
        </p:txBody>
      </p:sp>
      <p:sp>
        <p:nvSpPr>
          <p:cNvPr id="10" name="テキスト ボックス 9"/>
          <p:cNvSpPr txBox="1"/>
          <p:nvPr/>
        </p:nvSpPr>
        <p:spPr>
          <a:xfrm>
            <a:off x="8554577" y="0"/>
            <a:ext cx="59899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a:t>
            </a:r>
            <a:endParaRPr kumimoji="1" lang="ja-JP"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96664" y="405915"/>
            <a:ext cx="4277360" cy="1000760"/>
          </a:xfrm>
          <a:prstGeom prst="rect">
            <a:avLst/>
          </a:prstGeom>
        </p:spPr>
      </p:pic>
      <p:pic>
        <p:nvPicPr>
          <p:cNvPr id="3" name="図 2"/>
          <p:cNvPicPr>
            <a:picLocks noChangeAspect="1"/>
          </p:cNvPicPr>
          <p:nvPr/>
        </p:nvPicPr>
        <p:blipFill>
          <a:blip r:embed="rId3"/>
          <a:stretch>
            <a:fillRect/>
          </a:stretch>
        </p:blipFill>
        <p:spPr>
          <a:xfrm>
            <a:off x="973123" y="1788159"/>
            <a:ext cx="3046506" cy="3977783"/>
          </a:xfrm>
          <a:prstGeom prst="rect">
            <a:avLst/>
          </a:prstGeom>
        </p:spPr>
      </p:pic>
      <p:pic>
        <p:nvPicPr>
          <p:cNvPr id="4" name="図 3"/>
          <p:cNvPicPr>
            <a:picLocks noChangeAspect="1"/>
          </p:cNvPicPr>
          <p:nvPr/>
        </p:nvPicPr>
        <p:blipFill>
          <a:blip r:embed="rId4"/>
          <a:stretch>
            <a:fillRect/>
          </a:stretch>
        </p:blipFill>
        <p:spPr>
          <a:xfrm>
            <a:off x="4595732" y="1788159"/>
            <a:ext cx="2657930" cy="4292557"/>
          </a:xfrm>
          <a:prstGeom prst="rect">
            <a:avLst/>
          </a:prstGeom>
        </p:spPr>
      </p:pic>
      <p:sp>
        <p:nvSpPr>
          <p:cNvPr id="5" name="テキスト ボックス 4"/>
          <p:cNvSpPr txBox="1"/>
          <p:nvPr/>
        </p:nvSpPr>
        <p:spPr>
          <a:xfrm>
            <a:off x="5472980" y="1222009"/>
            <a:ext cx="2564449" cy="369332"/>
          </a:xfrm>
          <a:prstGeom prst="rect">
            <a:avLst/>
          </a:prstGeom>
          <a:noFill/>
        </p:spPr>
        <p:txBody>
          <a:bodyPr wrap="none" rtlCol="0">
            <a:spAutoFit/>
          </a:bodyPr>
          <a:lstStyle/>
          <a:p>
            <a:r>
              <a:rPr kumimoji="1" lang="en-US" altLang="ja-JP" dirty="0" smtClean="0"/>
              <a:t>Science, 315, 1568, 2007.</a:t>
            </a:r>
            <a:endParaRPr kumimoji="1" lang="ja-JP" altLang="en-US" dirty="0"/>
          </a:p>
        </p:txBody>
      </p:sp>
      <p:sp>
        <p:nvSpPr>
          <p:cNvPr id="6" name="テキスト ボックス 5"/>
          <p:cNvSpPr txBox="1"/>
          <p:nvPr/>
        </p:nvSpPr>
        <p:spPr>
          <a:xfrm>
            <a:off x="7253662" y="2659529"/>
            <a:ext cx="1107996" cy="369332"/>
          </a:xfrm>
          <a:prstGeom prst="rect">
            <a:avLst/>
          </a:prstGeom>
          <a:noFill/>
        </p:spPr>
        <p:txBody>
          <a:bodyPr wrap="none" rtlCol="0">
            <a:spAutoFit/>
          </a:bodyPr>
          <a:lstStyle/>
          <a:p>
            <a:r>
              <a:rPr kumimoji="1" lang="ja-JP" altLang="en-US" dirty="0" smtClean="0"/>
              <a:t>熱起電力</a:t>
            </a:r>
            <a:endParaRPr kumimoji="1" lang="ja-JP" altLang="en-US" dirty="0"/>
          </a:p>
        </p:txBody>
      </p:sp>
      <p:sp>
        <p:nvSpPr>
          <p:cNvPr id="7" name="テキスト ボックス 6"/>
          <p:cNvSpPr txBox="1"/>
          <p:nvPr/>
        </p:nvSpPr>
        <p:spPr>
          <a:xfrm>
            <a:off x="7253662" y="4840941"/>
            <a:ext cx="1672253" cy="369332"/>
          </a:xfrm>
          <a:prstGeom prst="rect">
            <a:avLst/>
          </a:prstGeom>
          <a:noFill/>
        </p:spPr>
        <p:txBody>
          <a:bodyPr wrap="none" rtlCol="0">
            <a:spAutoFit/>
          </a:bodyPr>
          <a:lstStyle/>
          <a:p>
            <a:r>
              <a:rPr kumimoji="1" lang="ja-JP" altLang="en-US" dirty="0" smtClean="0"/>
              <a:t>ゼーベック係数</a:t>
            </a:r>
            <a:endParaRPr kumimoji="1" lang="ja-JP" altLang="en-US" dirty="0"/>
          </a:p>
        </p:txBody>
      </p:sp>
      <p:sp>
        <p:nvSpPr>
          <p:cNvPr id="8" name="テキスト ボックス 7"/>
          <p:cNvSpPr txBox="1"/>
          <p:nvPr/>
        </p:nvSpPr>
        <p:spPr>
          <a:xfrm>
            <a:off x="0" y="0"/>
            <a:ext cx="110799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熱電効果</a:t>
            </a:r>
            <a:endParaRPr kumimoji="1" lang="ja-JP" altLang="en-US" dirty="0"/>
          </a:p>
        </p:txBody>
      </p:sp>
      <p:sp>
        <p:nvSpPr>
          <p:cNvPr id="9" name="テキスト ボックス 8"/>
          <p:cNvSpPr txBox="1"/>
          <p:nvPr/>
        </p:nvSpPr>
        <p:spPr>
          <a:xfrm>
            <a:off x="8554577" y="0"/>
            <a:ext cx="59899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a:t>
            </a:r>
            <a:endParaRPr kumimoji="1" lang="ja-JP"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87090" y="457200"/>
            <a:ext cx="6248400" cy="1234440"/>
          </a:xfrm>
          <a:prstGeom prst="rect">
            <a:avLst/>
          </a:prstGeom>
        </p:spPr>
      </p:pic>
      <p:sp>
        <p:nvSpPr>
          <p:cNvPr id="7" name="テキスト ボックス 6"/>
          <p:cNvSpPr txBox="1"/>
          <p:nvPr/>
        </p:nvSpPr>
        <p:spPr>
          <a:xfrm>
            <a:off x="5165273" y="1227283"/>
            <a:ext cx="3139952" cy="369332"/>
          </a:xfrm>
          <a:prstGeom prst="rect">
            <a:avLst/>
          </a:prstGeom>
          <a:noFill/>
        </p:spPr>
        <p:txBody>
          <a:bodyPr wrap="none" rtlCol="0">
            <a:spAutoFit/>
          </a:bodyPr>
          <a:lstStyle/>
          <a:p>
            <a:r>
              <a:rPr kumimoji="1" lang="en-US" altLang="ja-JP" dirty="0" smtClean="0"/>
              <a:t>Nature Chemistry, 1, 635, 2009.</a:t>
            </a:r>
            <a:endParaRPr kumimoji="1" lang="ja-JP" altLang="en-US" dirty="0"/>
          </a:p>
        </p:txBody>
      </p:sp>
      <p:pic>
        <p:nvPicPr>
          <p:cNvPr id="8" name="図 7"/>
          <p:cNvPicPr>
            <a:picLocks noChangeAspect="1"/>
          </p:cNvPicPr>
          <p:nvPr/>
        </p:nvPicPr>
        <p:blipFill>
          <a:blip r:embed="rId3"/>
          <a:stretch>
            <a:fillRect/>
          </a:stretch>
        </p:blipFill>
        <p:spPr>
          <a:xfrm>
            <a:off x="597593" y="1691640"/>
            <a:ext cx="3576907" cy="2748280"/>
          </a:xfrm>
          <a:prstGeom prst="rect">
            <a:avLst/>
          </a:prstGeom>
        </p:spPr>
      </p:pic>
      <p:pic>
        <p:nvPicPr>
          <p:cNvPr id="9" name="図 8"/>
          <p:cNvPicPr>
            <a:picLocks noChangeAspect="1"/>
          </p:cNvPicPr>
          <p:nvPr/>
        </p:nvPicPr>
        <p:blipFill>
          <a:blip r:embed="rId4"/>
          <a:stretch>
            <a:fillRect/>
          </a:stretch>
        </p:blipFill>
        <p:spPr>
          <a:xfrm>
            <a:off x="4765755" y="2384042"/>
            <a:ext cx="3539470" cy="2495874"/>
          </a:xfrm>
          <a:prstGeom prst="rect">
            <a:avLst/>
          </a:prstGeom>
        </p:spPr>
      </p:pic>
      <p:pic>
        <p:nvPicPr>
          <p:cNvPr id="11" name="図 10"/>
          <p:cNvPicPr>
            <a:picLocks noChangeAspect="1"/>
          </p:cNvPicPr>
          <p:nvPr/>
        </p:nvPicPr>
        <p:blipFill>
          <a:blip r:embed="rId5"/>
          <a:stretch>
            <a:fillRect/>
          </a:stretch>
        </p:blipFill>
        <p:spPr>
          <a:xfrm>
            <a:off x="597593" y="4439920"/>
            <a:ext cx="3276600" cy="1793240"/>
          </a:xfrm>
          <a:prstGeom prst="rect">
            <a:avLst/>
          </a:prstGeom>
        </p:spPr>
      </p:pic>
      <p:sp>
        <p:nvSpPr>
          <p:cNvPr id="12" name="テキスト ボックス 11"/>
          <p:cNvSpPr txBox="1"/>
          <p:nvPr/>
        </p:nvSpPr>
        <p:spPr>
          <a:xfrm>
            <a:off x="597593" y="6233160"/>
            <a:ext cx="3694040" cy="369332"/>
          </a:xfrm>
          <a:prstGeom prst="rect">
            <a:avLst/>
          </a:prstGeom>
          <a:noFill/>
        </p:spPr>
        <p:txBody>
          <a:bodyPr wrap="none" rtlCol="0">
            <a:spAutoFit/>
          </a:bodyPr>
          <a:lstStyle/>
          <a:p>
            <a:r>
              <a:rPr kumimoji="1" lang="ja-JP" altLang="en-US" dirty="0" smtClean="0"/>
              <a:t>保護基を利用して分子配向を揃えた</a:t>
            </a:r>
            <a:endParaRPr kumimoji="1" lang="ja-JP" altLang="en-US" dirty="0"/>
          </a:p>
        </p:txBody>
      </p:sp>
      <p:sp>
        <p:nvSpPr>
          <p:cNvPr id="10" name="テキスト ボックス 9"/>
          <p:cNvSpPr txBox="1"/>
          <p:nvPr/>
        </p:nvSpPr>
        <p:spPr>
          <a:xfrm>
            <a:off x="0" y="0"/>
            <a:ext cx="110799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ja-JP" altLang="en-US" dirty="0" smtClean="0"/>
              <a:t>整流</a:t>
            </a:r>
            <a:r>
              <a:rPr kumimoji="1" lang="ja-JP" altLang="en-US" dirty="0" smtClean="0"/>
              <a:t>特性</a:t>
            </a:r>
            <a:endParaRPr kumimoji="1" lang="ja-JP" altLang="en-US" dirty="0"/>
          </a:p>
        </p:txBody>
      </p:sp>
      <p:sp>
        <p:nvSpPr>
          <p:cNvPr id="13" name="テキスト ボックス 12"/>
          <p:cNvSpPr txBox="1"/>
          <p:nvPr/>
        </p:nvSpPr>
        <p:spPr>
          <a:xfrm>
            <a:off x="8554577" y="0"/>
            <a:ext cx="59899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a:t>
            </a:r>
            <a:endParaRPr kumimoji="1" lang="ja-JP"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27380" y="2794000"/>
            <a:ext cx="3241040" cy="3627120"/>
          </a:xfrm>
          <a:prstGeom prst="rect">
            <a:avLst/>
          </a:prstGeom>
        </p:spPr>
      </p:pic>
      <p:pic>
        <p:nvPicPr>
          <p:cNvPr id="3" name="図 2"/>
          <p:cNvPicPr>
            <a:picLocks noChangeAspect="1"/>
          </p:cNvPicPr>
          <p:nvPr/>
        </p:nvPicPr>
        <p:blipFill>
          <a:blip r:embed="rId3"/>
          <a:stretch>
            <a:fillRect/>
          </a:stretch>
        </p:blipFill>
        <p:spPr>
          <a:xfrm>
            <a:off x="393700" y="331132"/>
            <a:ext cx="4559300" cy="1832948"/>
          </a:xfrm>
          <a:prstGeom prst="rect">
            <a:avLst/>
          </a:prstGeom>
        </p:spPr>
      </p:pic>
      <p:pic>
        <p:nvPicPr>
          <p:cNvPr id="4" name="図 3"/>
          <p:cNvPicPr>
            <a:picLocks noChangeAspect="1"/>
          </p:cNvPicPr>
          <p:nvPr/>
        </p:nvPicPr>
        <p:blipFill>
          <a:blip r:embed="rId4"/>
          <a:stretch>
            <a:fillRect/>
          </a:stretch>
        </p:blipFill>
        <p:spPr>
          <a:xfrm>
            <a:off x="4389120" y="2623560"/>
            <a:ext cx="4437380" cy="337846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94485" y="602506"/>
            <a:ext cx="4439920" cy="1280160"/>
          </a:xfrm>
          <a:prstGeom prst="rect">
            <a:avLst/>
          </a:prstGeom>
        </p:spPr>
      </p:pic>
      <p:pic>
        <p:nvPicPr>
          <p:cNvPr id="3" name="図 2"/>
          <p:cNvPicPr>
            <a:picLocks noChangeAspect="1"/>
          </p:cNvPicPr>
          <p:nvPr/>
        </p:nvPicPr>
        <p:blipFill>
          <a:blip r:embed="rId3"/>
          <a:stretch>
            <a:fillRect/>
          </a:stretch>
        </p:blipFill>
        <p:spPr>
          <a:xfrm>
            <a:off x="194485" y="2048227"/>
            <a:ext cx="4195434" cy="2976649"/>
          </a:xfrm>
          <a:prstGeom prst="rect">
            <a:avLst/>
          </a:prstGeom>
        </p:spPr>
      </p:pic>
      <p:pic>
        <p:nvPicPr>
          <p:cNvPr id="4" name="図 3"/>
          <p:cNvPicPr>
            <a:picLocks noChangeAspect="1"/>
          </p:cNvPicPr>
          <p:nvPr/>
        </p:nvPicPr>
        <p:blipFill>
          <a:blip r:embed="rId4"/>
          <a:stretch>
            <a:fillRect/>
          </a:stretch>
        </p:blipFill>
        <p:spPr>
          <a:xfrm>
            <a:off x="4322566" y="1242586"/>
            <a:ext cx="4622800" cy="4993640"/>
          </a:xfrm>
          <a:prstGeom prst="rect">
            <a:avLst/>
          </a:prstGeom>
        </p:spPr>
      </p:pic>
      <p:sp>
        <p:nvSpPr>
          <p:cNvPr id="5" name="テキスト ボックス 4"/>
          <p:cNvSpPr txBox="1"/>
          <p:nvPr/>
        </p:nvSpPr>
        <p:spPr>
          <a:xfrm>
            <a:off x="6380917" y="6236226"/>
            <a:ext cx="2564449" cy="369332"/>
          </a:xfrm>
          <a:prstGeom prst="rect">
            <a:avLst/>
          </a:prstGeom>
          <a:noFill/>
        </p:spPr>
        <p:txBody>
          <a:bodyPr wrap="none" rtlCol="0">
            <a:spAutoFit/>
          </a:bodyPr>
          <a:lstStyle/>
          <a:p>
            <a:r>
              <a:rPr kumimoji="1" lang="en-US" altLang="ja-JP" dirty="0" smtClean="0"/>
              <a:t>Science, 323, 1193, 2009.</a:t>
            </a:r>
            <a:endParaRPr kumimoji="1" lang="ja-JP" altLang="en-US" dirty="0"/>
          </a:p>
        </p:txBody>
      </p:sp>
      <p:sp>
        <p:nvSpPr>
          <p:cNvPr id="6" name="テキスト ボックス 5"/>
          <p:cNvSpPr txBox="1"/>
          <p:nvPr/>
        </p:nvSpPr>
        <p:spPr>
          <a:xfrm>
            <a:off x="0" y="0"/>
            <a:ext cx="232798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長い分子をつり上げる</a:t>
            </a:r>
            <a:endParaRPr kumimoji="1" lang="ja-JP" altLang="en-US" dirty="0"/>
          </a:p>
        </p:txBody>
      </p:sp>
      <p:sp>
        <p:nvSpPr>
          <p:cNvPr id="7" name="テキスト ボックス 6"/>
          <p:cNvSpPr txBox="1"/>
          <p:nvPr/>
        </p:nvSpPr>
        <p:spPr>
          <a:xfrm>
            <a:off x="8554577" y="0"/>
            <a:ext cx="59899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a:t>
            </a:r>
            <a:endParaRPr kumimoji="1" lang="ja-JP"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67393" y="614261"/>
            <a:ext cx="6413500" cy="1536700"/>
          </a:xfrm>
          <a:prstGeom prst="rect">
            <a:avLst/>
          </a:prstGeom>
        </p:spPr>
      </p:pic>
      <p:sp>
        <p:nvSpPr>
          <p:cNvPr id="3" name="テキスト ボックス 2"/>
          <p:cNvSpPr txBox="1"/>
          <p:nvPr/>
        </p:nvSpPr>
        <p:spPr>
          <a:xfrm>
            <a:off x="6542451" y="244929"/>
            <a:ext cx="2482170" cy="369332"/>
          </a:xfrm>
          <a:prstGeom prst="rect">
            <a:avLst/>
          </a:prstGeom>
          <a:noFill/>
        </p:spPr>
        <p:txBody>
          <a:bodyPr wrap="none" rtlCol="0">
            <a:spAutoFit/>
          </a:bodyPr>
          <a:lstStyle/>
          <a:p>
            <a:r>
              <a:rPr kumimoji="1" lang="en-US" altLang="ja-JP" dirty="0" smtClean="0"/>
              <a:t>DOI: 10.1021/nl903760k</a:t>
            </a:r>
            <a:endParaRPr kumimoji="1" lang="ja-JP" altLang="en-US" dirty="0"/>
          </a:p>
        </p:txBody>
      </p:sp>
      <p:pic>
        <p:nvPicPr>
          <p:cNvPr id="4" name="図 3"/>
          <p:cNvPicPr>
            <a:picLocks noChangeAspect="1"/>
          </p:cNvPicPr>
          <p:nvPr/>
        </p:nvPicPr>
        <p:blipFill>
          <a:blip r:embed="rId3"/>
          <a:stretch>
            <a:fillRect/>
          </a:stretch>
        </p:blipFill>
        <p:spPr>
          <a:xfrm>
            <a:off x="367393" y="1781629"/>
            <a:ext cx="2720620" cy="4569823"/>
          </a:xfrm>
          <a:prstGeom prst="rect">
            <a:avLst/>
          </a:prstGeom>
        </p:spPr>
      </p:pic>
      <p:pic>
        <p:nvPicPr>
          <p:cNvPr id="6" name="図 5"/>
          <p:cNvPicPr>
            <a:picLocks noChangeAspect="1"/>
          </p:cNvPicPr>
          <p:nvPr/>
        </p:nvPicPr>
        <p:blipFill>
          <a:blip r:embed="rId4"/>
          <a:stretch>
            <a:fillRect/>
          </a:stretch>
        </p:blipFill>
        <p:spPr>
          <a:xfrm>
            <a:off x="2685505" y="1781629"/>
            <a:ext cx="3337560" cy="4775200"/>
          </a:xfrm>
          <a:prstGeom prst="rect">
            <a:avLst/>
          </a:prstGeom>
        </p:spPr>
      </p:pic>
      <p:pic>
        <p:nvPicPr>
          <p:cNvPr id="7" name="図 6"/>
          <p:cNvPicPr>
            <a:picLocks noChangeAspect="1"/>
          </p:cNvPicPr>
          <p:nvPr/>
        </p:nvPicPr>
        <p:blipFill>
          <a:blip r:embed="rId5"/>
          <a:stretch>
            <a:fillRect/>
          </a:stretch>
        </p:blipFill>
        <p:spPr>
          <a:xfrm>
            <a:off x="5671821" y="2624908"/>
            <a:ext cx="3352800" cy="2987040"/>
          </a:xfrm>
          <a:prstGeom prst="rect">
            <a:avLst/>
          </a:prstGeom>
        </p:spPr>
      </p:pic>
      <p:sp>
        <p:nvSpPr>
          <p:cNvPr id="8" name="テキスト ボックス 7"/>
          <p:cNvSpPr txBox="1"/>
          <p:nvPr/>
        </p:nvSpPr>
        <p:spPr>
          <a:xfrm>
            <a:off x="0" y="0"/>
            <a:ext cx="388790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分子にさわったときの振動状態の変化</a:t>
            </a:r>
            <a:endParaRPr kumimoji="1" lang="ja-JP" altLang="en-US" dirty="0"/>
          </a:p>
        </p:txBody>
      </p:sp>
      <p:sp>
        <p:nvSpPr>
          <p:cNvPr id="9" name="テキスト ボックス 8"/>
          <p:cNvSpPr txBox="1"/>
          <p:nvPr/>
        </p:nvSpPr>
        <p:spPr>
          <a:xfrm>
            <a:off x="8554577" y="0"/>
            <a:ext cx="59899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STM</a:t>
            </a:r>
            <a:endParaRPr kumimoji="1" lang="ja-JP"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テキスト ボックス 1"/>
          <p:cNvSpPr txBox="1"/>
          <p:nvPr/>
        </p:nvSpPr>
        <p:spPr>
          <a:xfrm>
            <a:off x="479095" y="1842364"/>
            <a:ext cx="8372805" cy="584776"/>
          </a:xfrm>
          <a:prstGeom prst="rect">
            <a:avLst/>
          </a:prstGeom>
          <a:noFill/>
        </p:spPr>
        <p:txBody>
          <a:bodyPr wrap="none" rtlCol="0">
            <a:spAutoFit/>
          </a:bodyPr>
          <a:lstStyle/>
          <a:p>
            <a:r>
              <a:rPr kumimoji="1" lang="ja-JP" altLang="en-US" sz="3200" dirty="0" smtClean="0"/>
              <a:t>輸送特性の制御や分子の持つ機能の発現の例</a:t>
            </a:r>
            <a:endParaRPr kumimoji="1" lang="ja-JP" altLang="en-US" sz="3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740953" y="1899918"/>
            <a:ext cx="3559148" cy="3920221"/>
          </a:xfrm>
          <a:prstGeom prst="rect">
            <a:avLst/>
          </a:prstGeom>
        </p:spPr>
      </p:pic>
      <p:pic>
        <p:nvPicPr>
          <p:cNvPr id="8" name="図 7"/>
          <p:cNvPicPr>
            <a:picLocks noChangeAspect="1"/>
          </p:cNvPicPr>
          <p:nvPr/>
        </p:nvPicPr>
        <p:blipFill>
          <a:blip r:embed="rId3"/>
          <a:stretch>
            <a:fillRect/>
          </a:stretch>
        </p:blipFill>
        <p:spPr>
          <a:xfrm>
            <a:off x="6533449" y="1342070"/>
            <a:ext cx="1625600" cy="254000"/>
          </a:xfrm>
          <a:prstGeom prst="rect">
            <a:avLst/>
          </a:prstGeom>
        </p:spPr>
      </p:pic>
      <p:sp>
        <p:nvSpPr>
          <p:cNvPr id="9" name="テキスト ボックス 8"/>
          <p:cNvSpPr txBox="1"/>
          <p:nvPr/>
        </p:nvSpPr>
        <p:spPr>
          <a:xfrm>
            <a:off x="5343810" y="3470654"/>
            <a:ext cx="1365315" cy="369332"/>
          </a:xfrm>
          <a:prstGeom prst="rect">
            <a:avLst/>
          </a:prstGeom>
          <a:noFill/>
        </p:spPr>
        <p:txBody>
          <a:bodyPr wrap="none" rtlCol="0">
            <a:spAutoFit/>
          </a:bodyPr>
          <a:lstStyle/>
          <a:p>
            <a:r>
              <a:rPr kumimoji="1" lang="en-US" altLang="ja-JP" dirty="0" smtClean="0"/>
              <a:t>1 week </a:t>
            </a:r>
            <a:r>
              <a:rPr kumimoji="1" lang="ja-JP" altLang="en-US" dirty="0" smtClean="0"/>
              <a:t>安定</a:t>
            </a:r>
            <a:endParaRPr kumimoji="1" lang="ja-JP" altLang="en-US" dirty="0"/>
          </a:p>
        </p:txBody>
      </p:sp>
      <p:pic>
        <p:nvPicPr>
          <p:cNvPr id="10" name="図 9"/>
          <p:cNvPicPr>
            <a:picLocks noChangeAspect="1"/>
          </p:cNvPicPr>
          <p:nvPr/>
        </p:nvPicPr>
        <p:blipFill>
          <a:blip r:embed="rId4"/>
          <a:stretch>
            <a:fillRect/>
          </a:stretch>
        </p:blipFill>
        <p:spPr>
          <a:xfrm>
            <a:off x="496285" y="427670"/>
            <a:ext cx="6212840" cy="914400"/>
          </a:xfrm>
          <a:prstGeom prst="rect">
            <a:avLst/>
          </a:prstGeom>
        </p:spPr>
      </p:pic>
      <p:sp>
        <p:nvSpPr>
          <p:cNvPr id="11" name="テキスト ボックス 10"/>
          <p:cNvSpPr txBox="1"/>
          <p:nvPr/>
        </p:nvSpPr>
        <p:spPr>
          <a:xfrm>
            <a:off x="5487524" y="1899918"/>
            <a:ext cx="2671525" cy="369332"/>
          </a:xfrm>
          <a:prstGeom prst="rect">
            <a:avLst/>
          </a:prstGeom>
          <a:noFill/>
        </p:spPr>
        <p:txBody>
          <a:bodyPr wrap="none" rtlCol="0">
            <a:spAutoFit/>
          </a:bodyPr>
          <a:lstStyle/>
          <a:p>
            <a:r>
              <a:rPr kumimoji="1" lang="en-US" altLang="ja-JP" dirty="0" err="1" smtClean="0"/>
              <a:t>Angew</a:t>
            </a:r>
            <a:r>
              <a:rPr kumimoji="1" lang="en-US" altLang="ja-JP" dirty="0" smtClean="0"/>
              <a:t>. Chem. 48, 1, 2009.</a:t>
            </a:r>
            <a:endParaRPr kumimoji="1" lang="ja-JP" altLang="en-US" dirty="0"/>
          </a:p>
        </p:txBody>
      </p:sp>
      <p:sp>
        <p:nvSpPr>
          <p:cNvPr id="14" name="テキスト ボックス 13"/>
          <p:cNvSpPr txBox="1"/>
          <p:nvPr/>
        </p:nvSpPr>
        <p:spPr>
          <a:xfrm>
            <a:off x="2408805" y="5820139"/>
            <a:ext cx="1668170" cy="369332"/>
          </a:xfrm>
          <a:prstGeom prst="rect">
            <a:avLst/>
          </a:prstGeom>
          <a:noFill/>
        </p:spPr>
        <p:txBody>
          <a:bodyPr wrap="none" rtlCol="0">
            <a:spAutoFit/>
          </a:bodyPr>
          <a:lstStyle/>
          <a:p>
            <a:r>
              <a:rPr kumimoji="1" lang="ja-JP" altLang="en-US" dirty="0" smtClean="0"/>
              <a:t>横軸単位：</a:t>
            </a:r>
            <a:r>
              <a:rPr kumimoji="1" lang="en-US" altLang="ja-JP" dirty="0" smtClean="0"/>
              <a:t>hour</a:t>
            </a:r>
            <a:endParaRPr kumimoji="1" lang="ja-JP" altLang="en-US" dirty="0"/>
          </a:p>
        </p:txBody>
      </p:sp>
      <p:sp>
        <p:nvSpPr>
          <p:cNvPr id="12" name="テキスト ボックス 11"/>
          <p:cNvSpPr txBox="1"/>
          <p:nvPr/>
        </p:nvSpPr>
        <p:spPr>
          <a:xfrm>
            <a:off x="0" y="0"/>
            <a:ext cx="150654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きわめて安定</a:t>
            </a:r>
            <a:endParaRPr kumimoji="1" lang="ja-JP" altLang="en-US" dirty="0"/>
          </a:p>
        </p:txBody>
      </p:sp>
      <p:sp>
        <p:nvSpPr>
          <p:cNvPr id="13" name="テキスト ボックス 12"/>
          <p:cNvSpPr txBox="1"/>
          <p:nvPr/>
        </p:nvSpPr>
        <p:spPr>
          <a:xfrm>
            <a:off x="8452977" y="0"/>
            <a:ext cx="70426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MCBJ</a:t>
            </a:r>
            <a:endParaRPr kumimoji="1" lang="ja-JP"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上下矢印 22"/>
          <p:cNvSpPr/>
          <p:nvPr/>
        </p:nvSpPr>
        <p:spPr>
          <a:xfrm>
            <a:off x="1305867" y="4650473"/>
            <a:ext cx="283865" cy="1244639"/>
          </a:xfrm>
          <a:prstGeom prst="upDownArrow">
            <a:avLst/>
          </a:prstGeom>
          <a:solidFill>
            <a:schemeClr val="bg1">
              <a:lumMod val="6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4762"/>
            <a:ext cx="8229600" cy="1143000"/>
          </a:xfrm>
        </p:spPr>
        <p:txBody>
          <a:bodyPr/>
          <a:lstStyle/>
          <a:p>
            <a:r>
              <a:rPr lang="ja-JP" altLang="en-US" dirty="0" smtClean="0"/>
              <a:t>期待される輸送特性</a:t>
            </a:r>
            <a:endParaRPr lang="ja-JP" altLang="en-US" dirty="0"/>
          </a:p>
        </p:txBody>
      </p:sp>
      <p:pic>
        <p:nvPicPr>
          <p:cNvPr id="4" name="図 3"/>
          <p:cNvPicPr>
            <a:picLocks noChangeAspect="1"/>
          </p:cNvPicPr>
          <p:nvPr/>
        </p:nvPicPr>
        <p:blipFill>
          <a:blip r:embed="rId2"/>
          <a:stretch>
            <a:fillRect/>
          </a:stretch>
        </p:blipFill>
        <p:spPr>
          <a:xfrm>
            <a:off x="2209237" y="1267337"/>
            <a:ext cx="6477563" cy="4272280"/>
          </a:xfrm>
          <a:prstGeom prst="rect">
            <a:avLst/>
          </a:prstGeom>
        </p:spPr>
      </p:pic>
      <p:grpSp>
        <p:nvGrpSpPr>
          <p:cNvPr id="17" name="図形グループ 16"/>
          <p:cNvGrpSpPr/>
          <p:nvPr/>
        </p:nvGrpSpPr>
        <p:grpSpPr>
          <a:xfrm>
            <a:off x="457200" y="4779408"/>
            <a:ext cx="1896420" cy="1223962"/>
            <a:chOff x="1690132" y="3810001"/>
            <a:chExt cx="2775426" cy="1791279"/>
          </a:xfrm>
        </p:grpSpPr>
        <p:cxnSp>
          <p:nvCxnSpPr>
            <p:cNvPr id="5" name="直線コネクタ 4"/>
            <p:cNvCxnSpPr/>
            <p:nvPr/>
          </p:nvCxnSpPr>
          <p:spPr>
            <a:xfrm rot="5400000">
              <a:off x="1306304" y="4704845"/>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6" name="正方形/長方形 5"/>
            <p:cNvSpPr/>
            <p:nvPr/>
          </p:nvSpPr>
          <p:spPr>
            <a:xfrm>
              <a:off x="2635311" y="4693286"/>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635311" y="4088944"/>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rot="5400000">
              <a:off x="3059698" y="4704846"/>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90132" y="4305876"/>
              <a:ext cx="511016" cy="12954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954542" y="4693286"/>
              <a:ext cx="511016" cy="9079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 name="曲線コネクタ 10"/>
            <p:cNvCxnSpPr/>
            <p:nvPr/>
          </p:nvCxnSpPr>
          <p:spPr>
            <a:xfrm flipV="1">
              <a:off x="2202738" y="4088944"/>
              <a:ext cx="432573" cy="216933"/>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曲線コネクタ 75"/>
            <p:cNvCxnSpPr>
              <a:endCxn id="6" idx="1"/>
            </p:cNvCxnSpPr>
            <p:nvPr/>
          </p:nvCxnSpPr>
          <p:spPr>
            <a:xfrm rot="16200000" flipH="1">
              <a:off x="2170292" y="4336732"/>
              <a:ext cx="495875" cy="434163"/>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曲線コネクタ 80"/>
            <p:cNvCxnSpPr>
              <a:endCxn id="7" idx="3"/>
            </p:cNvCxnSpPr>
            <p:nvPr/>
          </p:nvCxnSpPr>
          <p:spPr>
            <a:xfrm rot="16200000" flipV="1">
              <a:off x="3637231" y="4205495"/>
              <a:ext cx="325398" cy="309228"/>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曲線コネクタ 75"/>
            <p:cNvCxnSpPr>
              <a:endCxn id="6" idx="3"/>
            </p:cNvCxnSpPr>
            <p:nvPr/>
          </p:nvCxnSpPr>
          <p:spPr>
            <a:xfrm rot="10800000">
              <a:off x="3645316" y="4801753"/>
              <a:ext cx="309228" cy="108465"/>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1"/>
              <a:endCxn id="7" idx="3"/>
            </p:cNvCxnSpPr>
            <p:nvPr/>
          </p:nvCxnSpPr>
          <p:spPr>
            <a:xfrm rot="10800000" flipH="1">
              <a:off x="2635310" y="4197410"/>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rot="10800000" flipH="1">
              <a:off x="2614276" y="4800163"/>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9" name="直線矢印コネクタ 18"/>
          <p:cNvCxnSpPr/>
          <p:nvPr/>
        </p:nvCxnSpPr>
        <p:spPr>
          <a:xfrm rot="5400000" flipH="1" flipV="1">
            <a:off x="2184207" y="5213534"/>
            <a:ext cx="338827"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2318059" y="4967920"/>
            <a:ext cx="525504" cy="461665"/>
          </a:xfrm>
          <a:prstGeom prst="rect">
            <a:avLst/>
          </a:prstGeom>
          <a:noFill/>
        </p:spPr>
        <p:txBody>
          <a:bodyPr wrap="none" rtlCol="0">
            <a:spAutoFit/>
          </a:bodyPr>
          <a:lstStyle/>
          <a:p>
            <a:r>
              <a:rPr kumimoji="1" lang="en-US" altLang="ja-JP" sz="2400" dirty="0" smtClean="0"/>
              <a:t>EG</a:t>
            </a:r>
            <a:endParaRPr kumimoji="1" lang="ja-JP" altLang="en-US" sz="2400" dirty="0"/>
          </a:p>
        </p:txBody>
      </p:sp>
      <p:sp>
        <p:nvSpPr>
          <p:cNvPr id="21" name="テキスト ボックス 20"/>
          <p:cNvSpPr txBox="1"/>
          <p:nvPr/>
        </p:nvSpPr>
        <p:spPr>
          <a:xfrm>
            <a:off x="755571" y="4574273"/>
            <a:ext cx="370264" cy="461665"/>
          </a:xfrm>
          <a:prstGeom prst="rect">
            <a:avLst/>
          </a:prstGeom>
          <a:noFill/>
        </p:spPr>
        <p:txBody>
          <a:bodyPr wrap="none" rtlCol="0">
            <a:spAutoFit/>
          </a:bodyPr>
          <a:lstStyle/>
          <a:p>
            <a:r>
              <a:rPr lang="en-US" altLang="ja-JP" sz="2400" dirty="0" smtClean="0">
                <a:latin typeface="Symbol" charset="2"/>
                <a:cs typeface="Symbol" charset="2"/>
              </a:rPr>
              <a:t>G</a:t>
            </a:r>
            <a:endParaRPr kumimoji="1" lang="ja-JP" altLang="en-US" sz="2400" dirty="0">
              <a:latin typeface="Symbol" charset="2"/>
              <a:cs typeface="Symbol" charset="2"/>
            </a:endParaRPr>
          </a:p>
        </p:txBody>
      </p:sp>
      <p:sp>
        <p:nvSpPr>
          <p:cNvPr id="22" name="テキスト ボックス 21"/>
          <p:cNvSpPr txBox="1"/>
          <p:nvPr/>
        </p:nvSpPr>
        <p:spPr>
          <a:xfrm>
            <a:off x="5019360" y="5981700"/>
            <a:ext cx="3667440" cy="369332"/>
          </a:xfrm>
          <a:prstGeom prst="rect">
            <a:avLst/>
          </a:prstGeom>
          <a:noFill/>
        </p:spPr>
        <p:txBody>
          <a:bodyPr wrap="none" rtlCol="0">
            <a:spAutoFit/>
          </a:bodyPr>
          <a:lstStyle/>
          <a:p>
            <a:r>
              <a:rPr kumimoji="1" lang="en-US" altLang="ja-JP" dirty="0" err="1" smtClean="0"/>
              <a:t>Troisi</a:t>
            </a:r>
            <a:r>
              <a:rPr kumimoji="1" lang="en-US" altLang="ja-JP" dirty="0" smtClean="0"/>
              <a:t> and </a:t>
            </a:r>
            <a:r>
              <a:rPr kumimoji="1" lang="en-US" altLang="ja-JP" dirty="0" err="1" smtClean="0"/>
              <a:t>Ratner</a:t>
            </a:r>
            <a:r>
              <a:rPr kumimoji="1" lang="en-US" altLang="ja-JP" dirty="0" smtClean="0"/>
              <a:t>, small, 2, 172, 2006. </a:t>
            </a:r>
            <a:endParaRPr kumimoji="1" lang="ja-JP" altLang="en-US" dirty="0"/>
          </a:p>
        </p:txBody>
      </p:sp>
      <p:sp>
        <p:nvSpPr>
          <p:cNvPr id="24" name="テキスト ボックス 23"/>
          <p:cNvSpPr txBox="1"/>
          <p:nvPr/>
        </p:nvSpPr>
        <p:spPr>
          <a:xfrm>
            <a:off x="1139347" y="4243041"/>
            <a:ext cx="628410" cy="369332"/>
          </a:xfrm>
          <a:prstGeom prst="rect">
            <a:avLst/>
          </a:prstGeom>
          <a:noFill/>
        </p:spPr>
        <p:txBody>
          <a:bodyPr wrap="none" rtlCol="0">
            <a:spAutoFit/>
          </a:bodyPr>
          <a:lstStyle/>
          <a:p>
            <a:r>
              <a:rPr kumimoji="1" lang="en-US" altLang="ja-JP" dirty="0" smtClean="0"/>
              <a:t>Gate</a:t>
            </a:r>
            <a:endParaRPr kumimoji="1" lang="ja-JP"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2"/>
            <a:ext cx="8229600" cy="1143000"/>
          </a:xfrm>
        </p:spPr>
        <p:txBody>
          <a:bodyPr/>
          <a:lstStyle/>
          <a:p>
            <a:r>
              <a:rPr lang="ja-JP" altLang="en-US" dirty="0" smtClean="0"/>
              <a:t>期待される輸送特性</a:t>
            </a:r>
            <a:endParaRPr lang="ja-JP" altLang="en-US" dirty="0"/>
          </a:p>
        </p:txBody>
      </p:sp>
      <p:pic>
        <p:nvPicPr>
          <p:cNvPr id="4" name="図 3"/>
          <p:cNvPicPr>
            <a:picLocks noChangeAspect="1"/>
          </p:cNvPicPr>
          <p:nvPr/>
        </p:nvPicPr>
        <p:blipFill>
          <a:blip r:embed="rId2"/>
          <a:stretch>
            <a:fillRect/>
          </a:stretch>
        </p:blipFill>
        <p:spPr>
          <a:xfrm>
            <a:off x="2209237" y="1267337"/>
            <a:ext cx="6477563" cy="4272280"/>
          </a:xfrm>
          <a:prstGeom prst="rect">
            <a:avLst/>
          </a:prstGeom>
        </p:spPr>
      </p:pic>
      <p:grpSp>
        <p:nvGrpSpPr>
          <p:cNvPr id="3" name="図形グループ 16"/>
          <p:cNvGrpSpPr/>
          <p:nvPr/>
        </p:nvGrpSpPr>
        <p:grpSpPr>
          <a:xfrm>
            <a:off x="457200" y="4779408"/>
            <a:ext cx="1896420" cy="1223962"/>
            <a:chOff x="1690132" y="3810001"/>
            <a:chExt cx="2775426" cy="1791279"/>
          </a:xfrm>
        </p:grpSpPr>
        <p:cxnSp>
          <p:nvCxnSpPr>
            <p:cNvPr id="5" name="直線コネクタ 4"/>
            <p:cNvCxnSpPr/>
            <p:nvPr/>
          </p:nvCxnSpPr>
          <p:spPr>
            <a:xfrm rot="5400000">
              <a:off x="1306304" y="4704845"/>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6" name="正方形/長方形 5"/>
            <p:cNvSpPr/>
            <p:nvPr/>
          </p:nvSpPr>
          <p:spPr>
            <a:xfrm>
              <a:off x="2635311" y="4693286"/>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635311" y="4088944"/>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rot="5400000">
              <a:off x="3059698" y="4704846"/>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90132" y="4305876"/>
              <a:ext cx="511016" cy="12954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954542" y="4693286"/>
              <a:ext cx="511016" cy="9079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 name="曲線コネクタ 10"/>
            <p:cNvCxnSpPr/>
            <p:nvPr/>
          </p:nvCxnSpPr>
          <p:spPr>
            <a:xfrm flipV="1">
              <a:off x="2202738" y="4088944"/>
              <a:ext cx="432573" cy="216933"/>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曲線コネクタ 75"/>
            <p:cNvCxnSpPr>
              <a:endCxn id="6" idx="1"/>
            </p:cNvCxnSpPr>
            <p:nvPr/>
          </p:nvCxnSpPr>
          <p:spPr>
            <a:xfrm rot="16200000" flipH="1">
              <a:off x="2170292" y="4336732"/>
              <a:ext cx="495875" cy="434163"/>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曲線コネクタ 80"/>
            <p:cNvCxnSpPr>
              <a:endCxn id="7" idx="3"/>
            </p:cNvCxnSpPr>
            <p:nvPr/>
          </p:nvCxnSpPr>
          <p:spPr>
            <a:xfrm rot="16200000" flipV="1">
              <a:off x="3637231" y="4205495"/>
              <a:ext cx="325398" cy="309228"/>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曲線コネクタ 75"/>
            <p:cNvCxnSpPr>
              <a:endCxn id="6" idx="3"/>
            </p:cNvCxnSpPr>
            <p:nvPr/>
          </p:nvCxnSpPr>
          <p:spPr>
            <a:xfrm rot="10800000">
              <a:off x="3645316" y="4801753"/>
              <a:ext cx="309228" cy="108465"/>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1"/>
              <a:endCxn id="7" idx="3"/>
            </p:cNvCxnSpPr>
            <p:nvPr/>
          </p:nvCxnSpPr>
          <p:spPr>
            <a:xfrm rot="10800000" flipH="1">
              <a:off x="2635310" y="4197410"/>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rot="10800000" flipH="1">
              <a:off x="2614276" y="4800163"/>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9" name="直線矢印コネクタ 18"/>
          <p:cNvCxnSpPr/>
          <p:nvPr/>
        </p:nvCxnSpPr>
        <p:spPr>
          <a:xfrm rot="5400000" flipH="1" flipV="1">
            <a:off x="2184207" y="5213534"/>
            <a:ext cx="338827"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2318059" y="4967920"/>
            <a:ext cx="525504" cy="461665"/>
          </a:xfrm>
          <a:prstGeom prst="rect">
            <a:avLst/>
          </a:prstGeom>
          <a:noFill/>
        </p:spPr>
        <p:txBody>
          <a:bodyPr wrap="none" rtlCol="0">
            <a:spAutoFit/>
          </a:bodyPr>
          <a:lstStyle/>
          <a:p>
            <a:r>
              <a:rPr kumimoji="1" lang="en-US" altLang="ja-JP" sz="2400" dirty="0" smtClean="0"/>
              <a:t>EG</a:t>
            </a:r>
            <a:endParaRPr kumimoji="1" lang="ja-JP" altLang="en-US" sz="2400" dirty="0"/>
          </a:p>
        </p:txBody>
      </p:sp>
      <p:sp>
        <p:nvSpPr>
          <p:cNvPr id="21" name="テキスト ボックス 20"/>
          <p:cNvSpPr txBox="1"/>
          <p:nvPr/>
        </p:nvSpPr>
        <p:spPr>
          <a:xfrm>
            <a:off x="755571" y="4574273"/>
            <a:ext cx="370264" cy="461665"/>
          </a:xfrm>
          <a:prstGeom prst="rect">
            <a:avLst/>
          </a:prstGeom>
          <a:noFill/>
        </p:spPr>
        <p:txBody>
          <a:bodyPr wrap="none" rtlCol="0">
            <a:spAutoFit/>
          </a:bodyPr>
          <a:lstStyle/>
          <a:p>
            <a:r>
              <a:rPr lang="en-US" altLang="ja-JP" sz="2400" dirty="0" smtClean="0">
                <a:latin typeface="Symbol" charset="2"/>
                <a:cs typeface="Symbol" charset="2"/>
              </a:rPr>
              <a:t>G</a:t>
            </a:r>
            <a:endParaRPr kumimoji="1" lang="ja-JP" altLang="en-US" sz="2400" dirty="0">
              <a:latin typeface="Symbol" charset="2"/>
              <a:cs typeface="Symbol" charset="2"/>
            </a:endParaRPr>
          </a:p>
        </p:txBody>
      </p:sp>
      <p:sp>
        <p:nvSpPr>
          <p:cNvPr id="22" name="テキスト ボックス 21"/>
          <p:cNvSpPr txBox="1"/>
          <p:nvPr/>
        </p:nvSpPr>
        <p:spPr>
          <a:xfrm>
            <a:off x="5019360" y="5981700"/>
            <a:ext cx="3667440" cy="369332"/>
          </a:xfrm>
          <a:prstGeom prst="rect">
            <a:avLst/>
          </a:prstGeom>
          <a:noFill/>
        </p:spPr>
        <p:txBody>
          <a:bodyPr wrap="none" rtlCol="0">
            <a:spAutoFit/>
          </a:bodyPr>
          <a:lstStyle/>
          <a:p>
            <a:r>
              <a:rPr kumimoji="1" lang="en-US" altLang="ja-JP" dirty="0" err="1" smtClean="0"/>
              <a:t>Troisi</a:t>
            </a:r>
            <a:r>
              <a:rPr kumimoji="1" lang="en-US" altLang="ja-JP" dirty="0" smtClean="0"/>
              <a:t> and </a:t>
            </a:r>
            <a:r>
              <a:rPr kumimoji="1" lang="en-US" altLang="ja-JP" dirty="0" err="1" smtClean="0"/>
              <a:t>Ratner</a:t>
            </a:r>
            <a:r>
              <a:rPr kumimoji="1" lang="en-US" altLang="ja-JP" dirty="0" smtClean="0"/>
              <a:t>, small, 2, 172, 2006. </a:t>
            </a:r>
            <a:endParaRPr kumimoji="1" lang="ja-JP" altLang="en-US" dirty="0"/>
          </a:p>
        </p:txBody>
      </p:sp>
      <p:sp>
        <p:nvSpPr>
          <p:cNvPr id="23" name="角丸四角形 22"/>
          <p:cNvSpPr/>
          <p:nvPr/>
        </p:nvSpPr>
        <p:spPr>
          <a:xfrm>
            <a:off x="5803900" y="3635198"/>
            <a:ext cx="2882900" cy="2009017"/>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73577" y="2623639"/>
            <a:ext cx="4694524" cy="2965747"/>
          </a:xfrm>
          <a:prstGeom prst="rect">
            <a:avLst/>
          </a:prstGeom>
        </p:spPr>
      </p:pic>
      <p:pic>
        <p:nvPicPr>
          <p:cNvPr id="5" name="図 4"/>
          <p:cNvPicPr>
            <a:picLocks noChangeAspect="1"/>
          </p:cNvPicPr>
          <p:nvPr/>
        </p:nvPicPr>
        <p:blipFill>
          <a:blip r:embed="rId3"/>
          <a:stretch>
            <a:fillRect/>
          </a:stretch>
        </p:blipFill>
        <p:spPr>
          <a:xfrm>
            <a:off x="5323840" y="2156302"/>
            <a:ext cx="3362960" cy="2362200"/>
          </a:xfrm>
          <a:prstGeom prst="rect">
            <a:avLst/>
          </a:prstGeom>
        </p:spPr>
      </p:pic>
      <p:pic>
        <p:nvPicPr>
          <p:cNvPr id="6" name="図 5"/>
          <p:cNvPicPr>
            <a:picLocks noChangeAspect="1"/>
          </p:cNvPicPr>
          <p:nvPr/>
        </p:nvPicPr>
        <p:blipFill>
          <a:blip r:embed="rId4"/>
          <a:stretch>
            <a:fillRect/>
          </a:stretch>
        </p:blipFill>
        <p:spPr>
          <a:xfrm>
            <a:off x="5323840" y="4494439"/>
            <a:ext cx="3124200" cy="1905000"/>
          </a:xfrm>
          <a:prstGeom prst="rect">
            <a:avLst/>
          </a:prstGeom>
        </p:spPr>
      </p:pic>
      <p:sp>
        <p:nvSpPr>
          <p:cNvPr id="7" name="テキスト ボックス 6"/>
          <p:cNvSpPr txBox="1"/>
          <p:nvPr/>
        </p:nvSpPr>
        <p:spPr>
          <a:xfrm>
            <a:off x="5555632" y="1116993"/>
            <a:ext cx="2267568" cy="369332"/>
          </a:xfrm>
          <a:prstGeom prst="rect">
            <a:avLst/>
          </a:prstGeom>
          <a:noFill/>
        </p:spPr>
        <p:txBody>
          <a:bodyPr wrap="none" rtlCol="0">
            <a:spAutoFit/>
          </a:bodyPr>
          <a:lstStyle/>
          <a:p>
            <a:r>
              <a:rPr kumimoji="1" lang="en-US" altLang="ja-JP" dirty="0" smtClean="0"/>
              <a:t>PRL, 101, 04681,2008.</a:t>
            </a:r>
            <a:endParaRPr kumimoji="1" lang="ja-JP" altLang="en-US" dirty="0"/>
          </a:p>
        </p:txBody>
      </p:sp>
      <p:sp>
        <p:nvSpPr>
          <p:cNvPr id="9" name="テキスト ボックス 8"/>
          <p:cNvSpPr txBox="1"/>
          <p:nvPr/>
        </p:nvSpPr>
        <p:spPr>
          <a:xfrm>
            <a:off x="583195" y="1786970"/>
            <a:ext cx="3684122" cy="369332"/>
          </a:xfrm>
          <a:prstGeom prst="rect">
            <a:avLst/>
          </a:prstGeom>
          <a:noFill/>
        </p:spPr>
        <p:txBody>
          <a:bodyPr wrap="none" rtlCol="0">
            <a:spAutoFit/>
          </a:bodyPr>
          <a:lstStyle/>
          <a:p>
            <a:r>
              <a:rPr kumimoji="1" lang="ja-JP" altLang="en-US" dirty="0" smtClean="0"/>
              <a:t>アンカーを使わずに直接分子を挟む</a:t>
            </a:r>
            <a:endParaRPr kumimoji="1" lang="ja-JP" altLang="en-US" dirty="0"/>
          </a:p>
        </p:txBody>
      </p:sp>
      <p:sp>
        <p:nvSpPr>
          <p:cNvPr id="10" name="正方形/長方形 9"/>
          <p:cNvSpPr/>
          <p:nvPr/>
        </p:nvSpPr>
        <p:spPr>
          <a:xfrm>
            <a:off x="2814069" y="2623639"/>
            <a:ext cx="2054032" cy="16981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5"/>
          <a:stretch>
            <a:fillRect/>
          </a:stretch>
        </p:blipFill>
        <p:spPr>
          <a:xfrm>
            <a:off x="1320800" y="380393"/>
            <a:ext cx="6502400" cy="736600"/>
          </a:xfrm>
          <a:prstGeom prst="rect">
            <a:avLst/>
          </a:prstGeom>
        </p:spPr>
      </p:pic>
      <p:sp>
        <p:nvSpPr>
          <p:cNvPr id="15" name="テキスト ボックス 14"/>
          <p:cNvSpPr txBox="1"/>
          <p:nvPr/>
        </p:nvSpPr>
        <p:spPr>
          <a:xfrm>
            <a:off x="6040403" y="1786970"/>
            <a:ext cx="1782797" cy="369332"/>
          </a:xfrm>
          <a:prstGeom prst="rect">
            <a:avLst/>
          </a:prstGeom>
          <a:noFill/>
        </p:spPr>
        <p:txBody>
          <a:bodyPr wrap="none" rtlCol="0">
            <a:spAutoFit/>
          </a:bodyPr>
          <a:lstStyle/>
          <a:p>
            <a:r>
              <a:rPr kumimoji="1" lang="ja-JP" altLang="en-US" dirty="0" smtClean="0"/>
              <a:t>ベンゼンで</a:t>
            </a:r>
            <a:r>
              <a:rPr kumimoji="1" lang="en-US" altLang="ja-JP" dirty="0" smtClean="0"/>
              <a:t> ~1G</a:t>
            </a:r>
            <a:r>
              <a:rPr kumimoji="1" lang="en-US" altLang="ja-JP" baseline="-25000" dirty="0" smtClean="0"/>
              <a:t>0</a:t>
            </a:r>
            <a:endParaRPr kumimoji="1" lang="ja-JP" altLang="en-US" baseline="-25000" dirty="0"/>
          </a:p>
        </p:txBody>
      </p:sp>
      <p:sp>
        <p:nvSpPr>
          <p:cNvPr id="11" name="テキスト ボックス 10"/>
          <p:cNvSpPr txBox="1"/>
          <p:nvPr/>
        </p:nvSpPr>
        <p:spPr>
          <a:xfrm>
            <a:off x="0" y="0"/>
            <a:ext cx="199976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高いコンダクタンス</a:t>
            </a:r>
            <a:endParaRPr kumimoji="1" lang="ja-JP" altLang="en-US" dirty="0"/>
          </a:p>
        </p:txBody>
      </p:sp>
      <p:sp>
        <p:nvSpPr>
          <p:cNvPr id="13" name="テキスト ボックス 12"/>
          <p:cNvSpPr txBox="1"/>
          <p:nvPr/>
        </p:nvSpPr>
        <p:spPr>
          <a:xfrm>
            <a:off x="8452977" y="0"/>
            <a:ext cx="70426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MCBJ</a:t>
            </a:r>
            <a:endParaRPr kumimoji="1" lang="ja-JP"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64715" y="261881"/>
            <a:ext cx="5638800" cy="772160"/>
          </a:xfrm>
          <a:prstGeom prst="rect">
            <a:avLst/>
          </a:prstGeom>
        </p:spPr>
      </p:pic>
      <p:sp>
        <p:nvSpPr>
          <p:cNvPr id="3" name="テキスト ボックス 2"/>
          <p:cNvSpPr txBox="1"/>
          <p:nvPr/>
        </p:nvSpPr>
        <p:spPr>
          <a:xfrm>
            <a:off x="6206201" y="664709"/>
            <a:ext cx="2319753" cy="369332"/>
          </a:xfrm>
          <a:prstGeom prst="rect">
            <a:avLst/>
          </a:prstGeom>
          <a:noFill/>
        </p:spPr>
        <p:txBody>
          <a:bodyPr wrap="none" rtlCol="0">
            <a:spAutoFit/>
          </a:bodyPr>
          <a:lstStyle/>
          <a:p>
            <a:r>
              <a:rPr kumimoji="1" lang="en-US" altLang="ja-JP" dirty="0" smtClean="0"/>
              <a:t>PRL, 91, 207402, 2003.</a:t>
            </a:r>
            <a:endParaRPr kumimoji="1" lang="ja-JP" altLang="en-US" dirty="0"/>
          </a:p>
        </p:txBody>
      </p:sp>
      <p:pic>
        <p:nvPicPr>
          <p:cNvPr id="4" name="図 3"/>
          <p:cNvPicPr>
            <a:picLocks noChangeAspect="1"/>
          </p:cNvPicPr>
          <p:nvPr/>
        </p:nvPicPr>
        <p:blipFill>
          <a:blip r:embed="rId3"/>
          <a:stretch>
            <a:fillRect/>
          </a:stretch>
        </p:blipFill>
        <p:spPr>
          <a:xfrm>
            <a:off x="813921" y="2300629"/>
            <a:ext cx="2854960" cy="2047240"/>
          </a:xfrm>
          <a:prstGeom prst="rect">
            <a:avLst/>
          </a:prstGeom>
        </p:spPr>
      </p:pic>
      <p:pic>
        <p:nvPicPr>
          <p:cNvPr id="5" name="図 4"/>
          <p:cNvPicPr>
            <a:picLocks noChangeAspect="1"/>
          </p:cNvPicPr>
          <p:nvPr/>
        </p:nvPicPr>
        <p:blipFill>
          <a:blip r:embed="rId4"/>
          <a:stretch>
            <a:fillRect/>
          </a:stretch>
        </p:blipFill>
        <p:spPr>
          <a:xfrm>
            <a:off x="4357595" y="1397000"/>
            <a:ext cx="3291840" cy="4064000"/>
          </a:xfrm>
          <a:prstGeom prst="rect">
            <a:avLst/>
          </a:prstGeom>
        </p:spPr>
      </p:pic>
      <p:cxnSp>
        <p:nvCxnSpPr>
          <p:cNvPr id="7" name="直線コネクタ 6"/>
          <p:cNvCxnSpPr/>
          <p:nvPr/>
        </p:nvCxnSpPr>
        <p:spPr>
          <a:xfrm flipV="1">
            <a:off x="2906702" y="2029575"/>
            <a:ext cx="2029454" cy="589232"/>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3338779" y="4059150"/>
            <a:ext cx="1597377" cy="26188"/>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rot="5400000">
            <a:off x="6492246" y="3088231"/>
            <a:ext cx="1575205" cy="1588"/>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rot="5400000">
            <a:off x="6862626" y="3088232"/>
            <a:ext cx="1575205" cy="1588"/>
          </a:xfrm>
          <a:prstGeom prst="line">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rot="5400000">
            <a:off x="7417313" y="2834874"/>
            <a:ext cx="510668" cy="497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16200000" flipV="1">
            <a:off x="7417313" y="2834874"/>
            <a:ext cx="510669" cy="497544"/>
          </a:xfrm>
          <a:prstGeom prst="line">
            <a:avLst/>
          </a:prstGeom>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7279054" y="1660243"/>
            <a:ext cx="1107996" cy="369332"/>
          </a:xfrm>
          <a:prstGeom prst="rect">
            <a:avLst/>
          </a:prstGeom>
          <a:noFill/>
        </p:spPr>
        <p:txBody>
          <a:bodyPr wrap="none" rtlCol="0">
            <a:spAutoFit/>
          </a:bodyPr>
          <a:lstStyle/>
          <a:p>
            <a:r>
              <a:rPr kumimoji="1" lang="ja-JP" altLang="en-US" dirty="0" smtClean="0"/>
              <a:t>一方通行</a:t>
            </a:r>
            <a:endParaRPr kumimoji="1" lang="ja-JP" altLang="en-US" dirty="0"/>
          </a:p>
        </p:txBody>
      </p:sp>
      <p:sp>
        <p:nvSpPr>
          <p:cNvPr id="20" name="テキスト ボックス 19"/>
          <p:cNvSpPr txBox="1"/>
          <p:nvPr/>
        </p:nvSpPr>
        <p:spPr>
          <a:xfrm>
            <a:off x="2273422" y="6030863"/>
            <a:ext cx="6568512" cy="369332"/>
          </a:xfrm>
          <a:prstGeom prst="rect">
            <a:avLst/>
          </a:prstGeom>
          <a:noFill/>
        </p:spPr>
        <p:txBody>
          <a:bodyPr wrap="none" rtlCol="0">
            <a:spAutoFit/>
          </a:bodyPr>
          <a:lstStyle/>
          <a:p>
            <a:r>
              <a:rPr kumimoji="1" lang="en-US" altLang="ja-JP" dirty="0" smtClean="0"/>
              <a:t>Nanotechnology, 16, 695, 2005</a:t>
            </a:r>
            <a:r>
              <a:rPr kumimoji="1" lang="ja-JP" altLang="en-US" dirty="0" smtClean="0"/>
              <a:t>（別グループ）で可逆スイッチが報告</a:t>
            </a:r>
            <a:endParaRPr kumimoji="1" lang="ja-JP" altLang="en-US" dirty="0"/>
          </a:p>
        </p:txBody>
      </p:sp>
      <p:sp>
        <p:nvSpPr>
          <p:cNvPr id="14" name="テキスト ボックス 13"/>
          <p:cNvSpPr txBox="1"/>
          <p:nvPr/>
        </p:nvSpPr>
        <p:spPr>
          <a:xfrm>
            <a:off x="0" y="0"/>
            <a:ext cx="148490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フォトスイッチ</a:t>
            </a:r>
            <a:endParaRPr kumimoji="1" lang="ja-JP" altLang="en-US" dirty="0"/>
          </a:p>
        </p:txBody>
      </p:sp>
      <p:sp>
        <p:nvSpPr>
          <p:cNvPr id="15" name="テキスト ボックス 14"/>
          <p:cNvSpPr txBox="1"/>
          <p:nvPr/>
        </p:nvSpPr>
        <p:spPr>
          <a:xfrm>
            <a:off x="8452977" y="0"/>
            <a:ext cx="70426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MCBJ</a:t>
            </a:r>
            <a:endParaRPr kumimoji="1" lang="ja-JP"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736600" y="714772"/>
            <a:ext cx="4368800" cy="1168400"/>
          </a:xfrm>
          <a:prstGeom prst="rect">
            <a:avLst/>
          </a:prstGeom>
        </p:spPr>
      </p:pic>
      <p:pic>
        <p:nvPicPr>
          <p:cNvPr id="6" name="図 5"/>
          <p:cNvPicPr>
            <a:picLocks noChangeAspect="1"/>
          </p:cNvPicPr>
          <p:nvPr/>
        </p:nvPicPr>
        <p:blipFill>
          <a:blip r:embed="rId3"/>
          <a:stretch>
            <a:fillRect/>
          </a:stretch>
        </p:blipFill>
        <p:spPr>
          <a:xfrm>
            <a:off x="6421120" y="379492"/>
            <a:ext cx="1254760" cy="1503680"/>
          </a:xfrm>
          <a:prstGeom prst="rect">
            <a:avLst/>
          </a:prstGeom>
        </p:spPr>
      </p:pic>
      <p:pic>
        <p:nvPicPr>
          <p:cNvPr id="7" name="図 6"/>
          <p:cNvPicPr>
            <a:picLocks noChangeAspect="1"/>
          </p:cNvPicPr>
          <p:nvPr/>
        </p:nvPicPr>
        <p:blipFill>
          <a:blip r:embed="rId4"/>
          <a:stretch>
            <a:fillRect/>
          </a:stretch>
        </p:blipFill>
        <p:spPr>
          <a:xfrm>
            <a:off x="155194" y="2114550"/>
            <a:ext cx="3956336" cy="2737088"/>
          </a:xfrm>
          <a:prstGeom prst="rect">
            <a:avLst/>
          </a:prstGeom>
        </p:spPr>
      </p:pic>
      <p:pic>
        <p:nvPicPr>
          <p:cNvPr id="8" name="図 7"/>
          <p:cNvPicPr>
            <a:picLocks noChangeAspect="1"/>
          </p:cNvPicPr>
          <p:nvPr/>
        </p:nvPicPr>
        <p:blipFill>
          <a:blip r:embed="rId5"/>
          <a:stretch>
            <a:fillRect/>
          </a:stretch>
        </p:blipFill>
        <p:spPr>
          <a:xfrm>
            <a:off x="3561080" y="2114550"/>
            <a:ext cx="5404658" cy="1790700"/>
          </a:xfrm>
          <a:prstGeom prst="rect">
            <a:avLst/>
          </a:prstGeom>
        </p:spPr>
      </p:pic>
      <p:pic>
        <p:nvPicPr>
          <p:cNvPr id="9" name="図 8"/>
          <p:cNvPicPr>
            <a:picLocks noChangeAspect="1"/>
          </p:cNvPicPr>
          <p:nvPr/>
        </p:nvPicPr>
        <p:blipFill>
          <a:blip r:embed="rId6"/>
          <a:stretch>
            <a:fillRect/>
          </a:stretch>
        </p:blipFill>
        <p:spPr>
          <a:xfrm>
            <a:off x="5105400" y="3683000"/>
            <a:ext cx="2413000" cy="3175000"/>
          </a:xfrm>
          <a:prstGeom prst="rect">
            <a:avLst/>
          </a:prstGeom>
        </p:spPr>
      </p:pic>
      <p:sp>
        <p:nvSpPr>
          <p:cNvPr id="10" name="テキスト ボックス 9"/>
          <p:cNvSpPr txBox="1"/>
          <p:nvPr/>
        </p:nvSpPr>
        <p:spPr>
          <a:xfrm>
            <a:off x="0" y="0"/>
            <a:ext cx="139676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MCBJ</a:t>
            </a:r>
            <a:r>
              <a:rPr kumimoji="1" lang="ja-JP" altLang="en-US" dirty="0" smtClean="0"/>
              <a:t>の弱点</a:t>
            </a:r>
            <a:endParaRPr kumimoji="1" lang="ja-JP"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その他の手法をつかって測った例</a:t>
            </a:r>
            <a:endParaRPr lang="ja-JP" altLang="en-US" dirty="0"/>
          </a:p>
        </p:txBody>
      </p:sp>
      <p:sp>
        <p:nvSpPr>
          <p:cNvPr id="3" name="コンテンツ プレースホルダ 2"/>
          <p:cNvSpPr>
            <a:spLocks noGrp="1"/>
          </p:cNvSpPr>
          <p:nvPr>
            <p:ph idx="1"/>
          </p:nvPr>
        </p:nvSpPr>
        <p:spPr>
          <a:xfrm>
            <a:off x="647700" y="1727200"/>
            <a:ext cx="8229600" cy="1346200"/>
          </a:xfrm>
        </p:spPr>
        <p:txBody>
          <a:bodyPr/>
          <a:lstStyle/>
          <a:p>
            <a:r>
              <a:rPr lang="ja-JP" altLang="en-US" dirty="0" smtClean="0"/>
              <a:t>エレクトロマイグレーション</a:t>
            </a:r>
            <a:endParaRPr lang="en-US" altLang="ja-JP" dirty="0" smtClean="0"/>
          </a:p>
          <a:p>
            <a:r>
              <a:rPr lang="ja-JP" altLang="en-US" dirty="0" smtClean="0"/>
              <a:t>斜め蒸着</a:t>
            </a:r>
            <a:endParaRPr lang="ja-JP" altLang="en-US" dirty="0"/>
          </a:p>
        </p:txBody>
      </p:sp>
      <p:sp>
        <p:nvSpPr>
          <p:cNvPr id="4" name="テキスト ボックス 3"/>
          <p:cNvSpPr txBox="1"/>
          <p:nvPr/>
        </p:nvSpPr>
        <p:spPr>
          <a:xfrm>
            <a:off x="1066800" y="4965700"/>
            <a:ext cx="7041110" cy="461665"/>
          </a:xfrm>
          <a:prstGeom prst="rect">
            <a:avLst/>
          </a:prstGeom>
          <a:noFill/>
        </p:spPr>
        <p:txBody>
          <a:bodyPr wrap="none" rtlCol="0">
            <a:spAutoFit/>
          </a:bodyPr>
          <a:lstStyle/>
          <a:p>
            <a:r>
              <a:rPr kumimoji="1" lang="ja-JP" altLang="en-US" sz="2400" dirty="0" smtClean="0"/>
              <a:t>主としてゲート効果をしらべるために利用されている。</a:t>
            </a:r>
            <a:endParaRPr kumimoji="1" lang="ja-JP" altLang="en-US" sz="2400" dirty="0"/>
          </a:p>
        </p:txBody>
      </p:sp>
      <p:sp>
        <p:nvSpPr>
          <p:cNvPr id="5" name="テキスト ボックス 4"/>
          <p:cNvSpPr txBox="1"/>
          <p:nvPr/>
        </p:nvSpPr>
        <p:spPr>
          <a:xfrm>
            <a:off x="1066800" y="5427365"/>
            <a:ext cx="5975915" cy="461665"/>
          </a:xfrm>
          <a:prstGeom prst="rect">
            <a:avLst/>
          </a:prstGeom>
          <a:noFill/>
        </p:spPr>
        <p:txBody>
          <a:bodyPr wrap="none" rtlCol="0">
            <a:spAutoFit/>
          </a:bodyPr>
          <a:lstStyle/>
          <a:p>
            <a:r>
              <a:rPr kumimoji="1" lang="ja-JP" altLang="en-US" sz="2400" dirty="0" smtClean="0"/>
              <a:t>分子の数、コンタクト制御に関しては不確定。</a:t>
            </a:r>
            <a:endParaRPr kumimoji="1" lang="ja-JP" altLang="en-US" sz="2400" dirty="0"/>
          </a:p>
        </p:txBody>
      </p:sp>
      <p:pic>
        <p:nvPicPr>
          <p:cNvPr id="8" name="図 7"/>
          <p:cNvPicPr>
            <a:picLocks noChangeAspect="1"/>
          </p:cNvPicPr>
          <p:nvPr/>
        </p:nvPicPr>
        <p:blipFill>
          <a:blip r:embed="rId2"/>
          <a:stretch>
            <a:fillRect/>
          </a:stretch>
        </p:blipFill>
        <p:spPr>
          <a:xfrm>
            <a:off x="5064760" y="2876924"/>
            <a:ext cx="2367280" cy="208877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 name="上下矢印 34"/>
          <p:cNvSpPr/>
          <p:nvPr/>
        </p:nvSpPr>
        <p:spPr>
          <a:xfrm>
            <a:off x="2876441" y="3689457"/>
            <a:ext cx="577373" cy="1708043"/>
          </a:xfrm>
          <a:prstGeom prst="upDownArrow">
            <a:avLst/>
          </a:prstGeom>
          <a:solidFill>
            <a:schemeClr val="bg1">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0"/>
            <a:ext cx="8229600" cy="1143000"/>
          </a:xfrm>
        </p:spPr>
        <p:txBody>
          <a:bodyPr>
            <a:normAutofit fontScale="90000"/>
          </a:bodyPr>
          <a:lstStyle/>
          <a:p>
            <a:r>
              <a:rPr lang="ja-JP" altLang="en-US" dirty="0" smtClean="0"/>
              <a:t>分子接合の電気伝導度を決める要因</a:t>
            </a:r>
            <a:endParaRPr lang="ja-JP" altLang="en-US" dirty="0"/>
          </a:p>
        </p:txBody>
      </p:sp>
      <p:sp>
        <p:nvSpPr>
          <p:cNvPr id="6" name="テキスト ボックス 5"/>
          <p:cNvSpPr txBox="1"/>
          <p:nvPr/>
        </p:nvSpPr>
        <p:spPr>
          <a:xfrm>
            <a:off x="5667287" y="2981571"/>
            <a:ext cx="3309510" cy="707886"/>
          </a:xfrm>
          <a:prstGeom prst="rect">
            <a:avLst/>
          </a:prstGeom>
          <a:noFill/>
        </p:spPr>
        <p:txBody>
          <a:bodyPr wrap="square" rtlCol="0">
            <a:spAutoFit/>
          </a:bodyPr>
          <a:lstStyle/>
          <a:p>
            <a:r>
              <a:rPr kumimoji="1" lang="en-US" altLang="ja-JP" sz="2000" u="sng" dirty="0" smtClean="0"/>
              <a:t>2. </a:t>
            </a:r>
            <a:r>
              <a:rPr kumimoji="1" lang="ja-JP" altLang="en-US" sz="2000" u="sng" dirty="0" smtClean="0"/>
              <a:t>分子／電極のカップリングの強さ</a:t>
            </a:r>
            <a:endParaRPr kumimoji="1" lang="ja-JP" altLang="en-US" sz="2000" u="sng" dirty="0"/>
          </a:p>
        </p:txBody>
      </p:sp>
      <p:cxnSp>
        <p:nvCxnSpPr>
          <p:cNvPr id="9" name="直線コネクタ 8"/>
          <p:cNvCxnSpPr/>
          <p:nvPr/>
        </p:nvCxnSpPr>
        <p:spPr>
          <a:xfrm rot="5400000" flipH="1" flipV="1">
            <a:off x="1366679" y="2351299"/>
            <a:ext cx="609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rot="5400000" flipH="1" flipV="1">
            <a:off x="4187667" y="2353681"/>
            <a:ext cx="60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1475106" y="2656099"/>
            <a:ext cx="1066799" cy="7584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3706496" y="2659275"/>
            <a:ext cx="1094104" cy="7584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6" name="直線コネクタ 15"/>
          <p:cNvCxnSpPr/>
          <p:nvPr/>
        </p:nvCxnSpPr>
        <p:spPr>
          <a:xfrm>
            <a:off x="1672273" y="2046499"/>
            <a:ext cx="13708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5400000">
            <a:off x="2858413" y="2040735"/>
            <a:ext cx="36933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5400000">
            <a:off x="3011607" y="2040735"/>
            <a:ext cx="21693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3120867" y="2048087"/>
            <a:ext cx="1370806"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図形グループ 21"/>
          <p:cNvGrpSpPr/>
          <p:nvPr/>
        </p:nvGrpSpPr>
        <p:grpSpPr>
          <a:xfrm>
            <a:off x="2746643" y="2714094"/>
            <a:ext cx="745271" cy="642475"/>
            <a:chOff x="1905000" y="5562600"/>
            <a:chExt cx="745271" cy="642475"/>
          </a:xfrm>
        </p:grpSpPr>
        <p:sp>
          <p:nvSpPr>
            <p:cNvPr id="20" name="六角形 19"/>
            <p:cNvSpPr/>
            <p:nvPr/>
          </p:nvSpPr>
          <p:spPr>
            <a:xfrm>
              <a:off x="1905000" y="5562600"/>
              <a:ext cx="745271" cy="642475"/>
            </a:xfrm>
            <a:prstGeom prst="hexagon">
              <a:avLst/>
            </a:prstGeom>
            <a:no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2072898" y="5695756"/>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4" name="直線コネクタ 23"/>
          <p:cNvCxnSpPr>
            <a:stCxn id="20" idx="3"/>
          </p:cNvCxnSpPr>
          <p:nvPr/>
        </p:nvCxnSpPr>
        <p:spPr>
          <a:xfrm rot="10800000">
            <a:off x="2541907" y="3035332"/>
            <a:ext cx="20473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20" idx="0"/>
            <a:endCxn id="15" idx="1"/>
          </p:cNvCxnSpPr>
          <p:nvPr/>
        </p:nvCxnSpPr>
        <p:spPr>
          <a:xfrm>
            <a:off x="3491914" y="3035332"/>
            <a:ext cx="214582" cy="3176"/>
          </a:xfrm>
          <a:prstGeom prst="line">
            <a:avLst/>
          </a:prstGeom>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5652272" y="2253564"/>
            <a:ext cx="2232753" cy="400110"/>
          </a:xfrm>
          <a:prstGeom prst="rect">
            <a:avLst/>
          </a:prstGeom>
          <a:noFill/>
        </p:spPr>
        <p:txBody>
          <a:bodyPr wrap="none" rtlCol="0">
            <a:spAutoFit/>
          </a:bodyPr>
          <a:lstStyle/>
          <a:p>
            <a:r>
              <a:rPr kumimoji="1" lang="en-US" altLang="ja-JP" sz="2000" u="sng" dirty="0" smtClean="0"/>
              <a:t>1. </a:t>
            </a:r>
            <a:r>
              <a:rPr kumimoji="1" lang="ja-JP" altLang="en-US" sz="2000" u="sng" dirty="0" smtClean="0"/>
              <a:t>分子の電子状態</a:t>
            </a:r>
            <a:endParaRPr kumimoji="1" lang="ja-JP" altLang="en-US" sz="2000" dirty="0"/>
          </a:p>
        </p:txBody>
      </p:sp>
      <p:sp>
        <p:nvSpPr>
          <p:cNvPr id="60" name="正方形/長方形 59"/>
          <p:cNvSpPr/>
          <p:nvPr/>
        </p:nvSpPr>
        <p:spPr>
          <a:xfrm>
            <a:off x="5645536" y="1524000"/>
            <a:ext cx="3248324" cy="5036690"/>
          </a:xfrm>
          <a:prstGeom prst="rect">
            <a:avLst/>
          </a:prstGeom>
          <a:noFill/>
          <a:ln w="28575" cap="rnd"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385756" y="1524000"/>
            <a:ext cx="5259780" cy="5036690"/>
          </a:xfrm>
          <a:prstGeom prst="rect">
            <a:avLst/>
          </a:prstGeom>
          <a:noFill/>
          <a:ln w="28575" cap="rnd"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2541906" y="2963887"/>
            <a:ext cx="154585" cy="154585"/>
          </a:xfrm>
          <a:prstGeom prst="ellips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3551911" y="2963887"/>
            <a:ext cx="154585" cy="154585"/>
          </a:xfrm>
          <a:prstGeom prst="ellips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5" name="直線コネクタ 54"/>
          <p:cNvCxnSpPr/>
          <p:nvPr/>
        </p:nvCxnSpPr>
        <p:spPr>
          <a:xfrm rot="5400000">
            <a:off x="1306304" y="4704845"/>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63" name="正方形/長方形 62"/>
          <p:cNvSpPr/>
          <p:nvPr/>
        </p:nvSpPr>
        <p:spPr>
          <a:xfrm>
            <a:off x="2635311" y="4693286"/>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2635311" y="4088944"/>
            <a:ext cx="1010005" cy="21693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7" name="直線コネクタ 66"/>
          <p:cNvCxnSpPr/>
          <p:nvPr/>
        </p:nvCxnSpPr>
        <p:spPr>
          <a:xfrm rot="5400000">
            <a:off x="3059698" y="4704846"/>
            <a:ext cx="1791278" cy="1589"/>
          </a:xfrm>
          <a:prstGeom prst="line">
            <a:avLst/>
          </a:prstGeom>
        </p:spPr>
        <p:style>
          <a:lnRef idx="2">
            <a:schemeClr val="accent1"/>
          </a:lnRef>
          <a:fillRef idx="0">
            <a:schemeClr val="accent1"/>
          </a:fillRef>
          <a:effectRef idx="1">
            <a:schemeClr val="accent1"/>
          </a:effectRef>
          <a:fontRef idx="minor">
            <a:schemeClr val="tx1"/>
          </a:fontRef>
        </p:style>
      </p:cxnSp>
      <p:sp>
        <p:nvSpPr>
          <p:cNvPr id="69" name="正方形/長方形 68"/>
          <p:cNvSpPr/>
          <p:nvPr/>
        </p:nvSpPr>
        <p:spPr>
          <a:xfrm>
            <a:off x="1690132" y="4305876"/>
            <a:ext cx="511016" cy="12954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3954542" y="4693286"/>
            <a:ext cx="511016" cy="9079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449774" y="5791200"/>
            <a:ext cx="5341426" cy="646331"/>
          </a:xfrm>
          <a:prstGeom prst="rect">
            <a:avLst/>
          </a:prstGeom>
          <a:noFill/>
        </p:spPr>
        <p:txBody>
          <a:bodyPr wrap="none" rtlCol="0">
            <a:spAutoFit/>
          </a:bodyPr>
          <a:lstStyle/>
          <a:p>
            <a:r>
              <a:rPr kumimoji="1" lang="ja-JP" altLang="en-US" dirty="0" smtClean="0"/>
              <a:t>・電極との電子カップリングにより分子軌道が広がる。</a:t>
            </a:r>
            <a:endParaRPr kumimoji="1" lang="en-US" altLang="ja-JP" dirty="0" smtClean="0"/>
          </a:p>
          <a:p>
            <a:r>
              <a:rPr lang="ja-JP" altLang="en-US" dirty="0" smtClean="0"/>
              <a:t>・広がりの幅はコンタクト部分の設計により調整可能。</a:t>
            </a:r>
            <a:endParaRPr kumimoji="1" lang="ja-JP" altLang="en-US" dirty="0"/>
          </a:p>
        </p:txBody>
      </p:sp>
      <p:cxnSp>
        <p:nvCxnSpPr>
          <p:cNvPr id="74" name="曲線コネクタ 73"/>
          <p:cNvCxnSpPr/>
          <p:nvPr/>
        </p:nvCxnSpPr>
        <p:spPr>
          <a:xfrm flipV="1">
            <a:off x="2202738" y="4088944"/>
            <a:ext cx="432573" cy="216933"/>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6" name="曲線コネクタ 75"/>
          <p:cNvCxnSpPr>
            <a:endCxn id="63" idx="1"/>
          </p:cNvCxnSpPr>
          <p:nvPr/>
        </p:nvCxnSpPr>
        <p:spPr>
          <a:xfrm rot="16200000" flipH="1">
            <a:off x="2170292" y="4336732"/>
            <a:ext cx="495875" cy="434163"/>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1" name="曲線コネクタ 80"/>
          <p:cNvCxnSpPr>
            <a:endCxn id="64" idx="3"/>
          </p:cNvCxnSpPr>
          <p:nvPr/>
        </p:nvCxnSpPr>
        <p:spPr>
          <a:xfrm rot="16200000" flipV="1">
            <a:off x="3637231" y="4205495"/>
            <a:ext cx="325398" cy="309228"/>
          </a:xfrm>
          <a:prstGeom prst="curvedConnector2">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5" name="曲線コネクタ 75"/>
          <p:cNvCxnSpPr>
            <a:endCxn id="63" idx="3"/>
          </p:cNvCxnSpPr>
          <p:nvPr/>
        </p:nvCxnSpPr>
        <p:spPr>
          <a:xfrm rot="10800000">
            <a:off x="3645316" y="4801753"/>
            <a:ext cx="309228" cy="108465"/>
          </a:xfrm>
          <a:prstGeom prst="curvedConnector3">
            <a:avLst>
              <a:gd name="adj1" fmla="val 50000"/>
            </a:avLst>
          </a:prstGeom>
          <a:ln w="25400" cap="flat" cmpd="sng" algn="ctr">
            <a:solidFill>
              <a:schemeClr val="accent1"/>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9" name="直線コネクタ 88"/>
          <p:cNvCxnSpPr>
            <a:stCxn id="64" idx="1"/>
            <a:endCxn id="64" idx="3"/>
          </p:cNvCxnSpPr>
          <p:nvPr/>
        </p:nvCxnSpPr>
        <p:spPr>
          <a:xfrm rot="10800000" flipH="1">
            <a:off x="2635310" y="4197410"/>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直線コネクタ 89"/>
          <p:cNvCxnSpPr/>
          <p:nvPr/>
        </p:nvCxnSpPr>
        <p:spPr>
          <a:xfrm rot="10800000" flipH="1">
            <a:off x="2614276" y="4800163"/>
            <a:ext cx="101000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2876441" y="5231948"/>
            <a:ext cx="628410" cy="369332"/>
          </a:xfrm>
          <a:prstGeom prst="rect">
            <a:avLst/>
          </a:prstGeom>
          <a:noFill/>
        </p:spPr>
        <p:txBody>
          <a:bodyPr wrap="none" rtlCol="0">
            <a:spAutoFit/>
          </a:bodyPr>
          <a:lstStyle/>
          <a:p>
            <a:r>
              <a:rPr kumimoji="1" lang="en-US" altLang="ja-JP" dirty="0" smtClean="0"/>
              <a:t>Gate</a:t>
            </a:r>
            <a:endParaRPr kumimoji="1" lang="ja-JP"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73931" y="2162032"/>
            <a:ext cx="4155440" cy="3505200"/>
          </a:xfrm>
          <a:prstGeom prst="rect">
            <a:avLst/>
          </a:prstGeom>
        </p:spPr>
      </p:pic>
      <p:pic>
        <p:nvPicPr>
          <p:cNvPr id="4" name="図 3"/>
          <p:cNvPicPr>
            <a:picLocks noChangeAspect="1"/>
          </p:cNvPicPr>
          <p:nvPr/>
        </p:nvPicPr>
        <p:blipFill>
          <a:blip r:embed="rId3"/>
          <a:stretch>
            <a:fillRect/>
          </a:stretch>
        </p:blipFill>
        <p:spPr>
          <a:xfrm>
            <a:off x="4155440" y="2398622"/>
            <a:ext cx="4767699" cy="3505200"/>
          </a:xfrm>
          <a:prstGeom prst="rect">
            <a:avLst/>
          </a:prstGeom>
        </p:spPr>
      </p:pic>
      <p:pic>
        <p:nvPicPr>
          <p:cNvPr id="5" name="図 4"/>
          <p:cNvPicPr>
            <a:picLocks noChangeAspect="1"/>
          </p:cNvPicPr>
          <p:nvPr/>
        </p:nvPicPr>
        <p:blipFill>
          <a:blip r:embed="rId4"/>
          <a:stretch>
            <a:fillRect/>
          </a:stretch>
        </p:blipFill>
        <p:spPr>
          <a:xfrm>
            <a:off x="681650" y="605382"/>
            <a:ext cx="4582160" cy="1793240"/>
          </a:xfrm>
          <a:prstGeom prst="rect">
            <a:avLst/>
          </a:prstGeom>
        </p:spPr>
      </p:pic>
      <p:sp>
        <p:nvSpPr>
          <p:cNvPr id="6" name="テキスト ボックス 5"/>
          <p:cNvSpPr txBox="1"/>
          <p:nvPr/>
        </p:nvSpPr>
        <p:spPr>
          <a:xfrm>
            <a:off x="6263057" y="1307068"/>
            <a:ext cx="2187994" cy="369332"/>
          </a:xfrm>
          <a:prstGeom prst="rect">
            <a:avLst/>
          </a:prstGeom>
          <a:noFill/>
        </p:spPr>
        <p:txBody>
          <a:bodyPr wrap="none" rtlCol="0">
            <a:spAutoFit/>
          </a:bodyPr>
          <a:lstStyle/>
          <a:p>
            <a:r>
              <a:rPr kumimoji="1" lang="en-US" altLang="ja-JP" dirty="0" err="1" smtClean="0"/>
              <a:t>Nano</a:t>
            </a:r>
            <a:r>
              <a:rPr kumimoji="1" lang="en-US" altLang="ja-JP" dirty="0" smtClean="0"/>
              <a:t> </a:t>
            </a:r>
            <a:r>
              <a:rPr kumimoji="1" lang="en-US" altLang="ja-JP" dirty="0" err="1" smtClean="0"/>
              <a:t>Lett</a:t>
            </a:r>
            <a:r>
              <a:rPr kumimoji="1" lang="en-US" altLang="ja-JP" dirty="0" smtClean="0"/>
              <a:t>. 8, 1, 2008.</a:t>
            </a:r>
            <a:endParaRPr kumimoji="1" lang="ja-JP" altLang="en-US" dirty="0"/>
          </a:p>
        </p:txBody>
      </p:sp>
      <p:sp>
        <p:nvSpPr>
          <p:cNvPr id="7" name="テキスト ボックス 6"/>
          <p:cNvSpPr txBox="1"/>
          <p:nvPr/>
        </p:nvSpPr>
        <p:spPr>
          <a:xfrm>
            <a:off x="0" y="0"/>
            <a:ext cx="318548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電極／分子カップリングの調整</a:t>
            </a:r>
            <a:endParaRPr kumimoji="1" lang="ja-JP" altLang="en-US" dirty="0"/>
          </a:p>
        </p:txBody>
      </p:sp>
      <p:sp>
        <p:nvSpPr>
          <p:cNvPr id="8" name="テキスト ボックス 7"/>
          <p:cNvSpPr txBox="1"/>
          <p:nvPr/>
        </p:nvSpPr>
        <p:spPr>
          <a:xfrm>
            <a:off x="8040513" y="0"/>
            <a:ext cx="110348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斜め蒸着</a:t>
            </a:r>
            <a:endParaRPr kumimoji="1" lang="ja-JP"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41829" y="580571"/>
            <a:ext cx="3124200" cy="1305560"/>
          </a:xfrm>
          <a:prstGeom prst="rect">
            <a:avLst/>
          </a:prstGeom>
        </p:spPr>
      </p:pic>
      <p:pic>
        <p:nvPicPr>
          <p:cNvPr id="3" name="図 2"/>
          <p:cNvPicPr>
            <a:picLocks noChangeAspect="1"/>
          </p:cNvPicPr>
          <p:nvPr/>
        </p:nvPicPr>
        <p:blipFill>
          <a:blip r:embed="rId3"/>
          <a:stretch>
            <a:fillRect/>
          </a:stretch>
        </p:blipFill>
        <p:spPr>
          <a:xfrm>
            <a:off x="3966029" y="580571"/>
            <a:ext cx="4795196" cy="2767427"/>
          </a:xfrm>
          <a:prstGeom prst="rect">
            <a:avLst/>
          </a:prstGeom>
        </p:spPr>
      </p:pic>
      <p:pic>
        <p:nvPicPr>
          <p:cNvPr id="4" name="図 3"/>
          <p:cNvPicPr>
            <a:picLocks noChangeAspect="1"/>
          </p:cNvPicPr>
          <p:nvPr/>
        </p:nvPicPr>
        <p:blipFill>
          <a:blip r:embed="rId4"/>
          <a:stretch>
            <a:fillRect/>
          </a:stretch>
        </p:blipFill>
        <p:spPr>
          <a:xfrm>
            <a:off x="259081" y="3215640"/>
            <a:ext cx="6548120" cy="2651760"/>
          </a:xfrm>
          <a:prstGeom prst="rect">
            <a:avLst/>
          </a:prstGeom>
        </p:spPr>
      </p:pic>
      <p:pic>
        <p:nvPicPr>
          <p:cNvPr id="5" name="図 4"/>
          <p:cNvPicPr>
            <a:picLocks noChangeAspect="1"/>
          </p:cNvPicPr>
          <p:nvPr/>
        </p:nvPicPr>
        <p:blipFill>
          <a:blip r:embed="rId5"/>
          <a:stretch>
            <a:fillRect/>
          </a:stretch>
        </p:blipFill>
        <p:spPr>
          <a:xfrm>
            <a:off x="6572624" y="2677223"/>
            <a:ext cx="2060835" cy="4098471"/>
          </a:xfrm>
          <a:prstGeom prst="rect">
            <a:avLst/>
          </a:prstGeom>
        </p:spPr>
      </p:pic>
      <p:sp>
        <p:nvSpPr>
          <p:cNvPr id="6" name="テキスト ボックス 5"/>
          <p:cNvSpPr txBox="1"/>
          <p:nvPr/>
        </p:nvSpPr>
        <p:spPr>
          <a:xfrm>
            <a:off x="961571" y="2068286"/>
            <a:ext cx="2390536" cy="369332"/>
          </a:xfrm>
          <a:prstGeom prst="rect">
            <a:avLst/>
          </a:prstGeom>
          <a:noFill/>
        </p:spPr>
        <p:txBody>
          <a:bodyPr wrap="none" rtlCol="0">
            <a:spAutoFit/>
          </a:bodyPr>
          <a:lstStyle/>
          <a:p>
            <a:r>
              <a:rPr kumimoji="1" lang="en-US" altLang="ja-JP" dirty="0" smtClean="0"/>
              <a:t>Nature, 425, 698, 2003.</a:t>
            </a:r>
            <a:endParaRPr kumimoji="1" lang="ja-JP" altLang="en-US" dirty="0"/>
          </a:p>
        </p:txBody>
      </p:sp>
      <p:sp>
        <p:nvSpPr>
          <p:cNvPr id="8" name="テキスト ボックス 7"/>
          <p:cNvSpPr txBox="1"/>
          <p:nvPr/>
        </p:nvSpPr>
        <p:spPr>
          <a:xfrm>
            <a:off x="0" y="0"/>
            <a:ext cx="4685898"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ゲート効果：</a:t>
            </a:r>
            <a:r>
              <a:rPr kumimoji="1" lang="en-US" altLang="ja-JP" dirty="0" err="1" smtClean="0"/>
              <a:t>Redox</a:t>
            </a:r>
            <a:r>
              <a:rPr kumimoji="1" lang="en-US" altLang="ja-JP" dirty="0" smtClean="0"/>
              <a:t> state</a:t>
            </a:r>
            <a:r>
              <a:rPr kumimoji="1" lang="ja-JP" altLang="en-US" dirty="0" smtClean="0"/>
              <a:t>でクーロンブロッケード</a:t>
            </a:r>
            <a:endParaRPr kumimoji="1" lang="ja-JP" altLang="en-US" dirty="0"/>
          </a:p>
        </p:txBody>
      </p:sp>
      <p:sp>
        <p:nvSpPr>
          <p:cNvPr id="9" name="テキスト ボックス 8"/>
          <p:cNvSpPr txBox="1"/>
          <p:nvPr/>
        </p:nvSpPr>
        <p:spPr>
          <a:xfrm>
            <a:off x="8040513" y="0"/>
            <a:ext cx="110348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斜め蒸着</a:t>
            </a:r>
            <a:endParaRPr kumimoji="1" lang="ja-JP"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65150" y="469900"/>
            <a:ext cx="6362700" cy="812800"/>
          </a:xfrm>
          <a:prstGeom prst="rect">
            <a:avLst/>
          </a:prstGeom>
        </p:spPr>
      </p:pic>
      <p:sp>
        <p:nvSpPr>
          <p:cNvPr id="3" name="テキスト ボックス 2"/>
          <p:cNvSpPr txBox="1"/>
          <p:nvPr/>
        </p:nvSpPr>
        <p:spPr>
          <a:xfrm>
            <a:off x="5702882" y="469900"/>
            <a:ext cx="2449935" cy="369332"/>
          </a:xfrm>
          <a:prstGeom prst="rect">
            <a:avLst/>
          </a:prstGeom>
          <a:noFill/>
        </p:spPr>
        <p:txBody>
          <a:bodyPr wrap="none" rtlCol="0">
            <a:spAutoFit/>
          </a:bodyPr>
          <a:lstStyle/>
          <a:p>
            <a:r>
              <a:rPr kumimoji="1" lang="en-US" altLang="ja-JP" dirty="0" smtClean="0"/>
              <a:t>Nature 462, 1039, 2009.</a:t>
            </a:r>
            <a:endParaRPr kumimoji="1" lang="ja-JP" altLang="en-US" dirty="0"/>
          </a:p>
        </p:txBody>
      </p:sp>
      <p:pic>
        <p:nvPicPr>
          <p:cNvPr id="4" name="図 3"/>
          <p:cNvPicPr>
            <a:picLocks noChangeAspect="1"/>
          </p:cNvPicPr>
          <p:nvPr/>
        </p:nvPicPr>
        <p:blipFill>
          <a:blip r:embed="rId3"/>
          <a:stretch>
            <a:fillRect/>
          </a:stretch>
        </p:blipFill>
        <p:spPr>
          <a:xfrm>
            <a:off x="565150" y="1282700"/>
            <a:ext cx="3921418" cy="3853180"/>
          </a:xfrm>
          <a:prstGeom prst="rect">
            <a:avLst/>
          </a:prstGeom>
        </p:spPr>
      </p:pic>
      <p:pic>
        <p:nvPicPr>
          <p:cNvPr id="5" name="図 4"/>
          <p:cNvPicPr>
            <a:picLocks noChangeAspect="1"/>
          </p:cNvPicPr>
          <p:nvPr/>
        </p:nvPicPr>
        <p:blipFill>
          <a:blip r:embed="rId4"/>
          <a:stretch>
            <a:fillRect/>
          </a:stretch>
        </p:blipFill>
        <p:spPr>
          <a:xfrm>
            <a:off x="723318" y="5135880"/>
            <a:ext cx="3276600" cy="1066800"/>
          </a:xfrm>
          <a:prstGeom prst="rect">
            <a:avLst/>
          </a:prstGeom>
        </p:spPr>
      </p:pic>
      <p:pic>
        <p:nvPicPr>
          <p:cNvPr id="9" name="図 8"/>
          <p:cNvPicPr>
            <a:picLocks noChangeAspect="1"/>
          </p:cNvPicPr>
          <p:nvPr/>
        </p:nvPicPr>
        <p:blipFill>
          <a:blip r:embed="rId5"/>
          <a:stretch>
            <a:fillRect/>
          </a:stretch>
        </p:blipFill>
        <p:spPr>
          <a:xfrm>
            <a:off x="4660023" y="1282700"/>
            <a:ext cx="3778199" cy="2875280"/>
          </a:xfrm>
          <a:prstGeom prst="rect">
            <a:avLst/>
          </a:prstGeom>
        </p:spPr>
      </p:pic>
      <p:pic>
        <p:nvPicPr>
          <p:cNvPr id="10" name="図 9"/>
          <p:cNvPicPr>
            <a:picLocks noChangeAspect="1"/>
          </p:cNvPicPr>
          <p:nvPr/>
        </p:nvPicPr>
        <p:blipFill>
          <a:blip r:embed="rId6"/>
          <a:stretch>
            <a:fillRect/>
          </a:stretch>
        </p:blipFill>
        <p:spPr>
          <a:xfrm>
            <a:off x="4862587" y="4429760"/>
            <a:ext cx="3423920" cy="833120"/>
          </a:xfrm>
          <a:prstGeom prst="rect">
            <a:avLst/>
          </a:prstGeom>
        </p:spPr>
      </p:pic>
      <p:pic>
        <p:nvPicPr>
          <p:cNvPr id="11" name="図 10"/>
          <p:cNvPicPr>
            <a:picLocks noChangeAspect="1"/>
          </p:cNvPicPr>
          <p:nvPr/>
        </p:nvPicPr>
        <p:blipFill>
          <a:blip r:embed="rId7"/>
          <a:stretch>
            <a:fillRect/>
          </a:stretch>
        </p:blipFill>
        <p:spPr>
          <a:xfrm>
            <a:off x="4999747" y="5262880"/>
            <a:ext cx="3286760" cy="650240"/>
          </a:xfrm>
          <a:prstGeom prst="rect">
            <a:avLst/>
          </a:prstGeom>
        </p:spPr>
      </p:pic>
      <p:sp>
        <p:nvSpPr>
          <p:cNvPr id="12" name="テキスト ボックス 11"/>
          <p:cNvSpPr txBox="1"/>
          <p:nvPr/>
        </p:nvSpPr>
        <p:spPr>
          <a:xfrm>
            <a:off x="0" y="0"/>
            <a:ext cx="123964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ゲート効果</a:t>
            </a:r>
            <a:endParaRPr kumimoji="1" lang="ja-JP" altLang="en-US" dirty="0"/>
          </a:p>
        </p:txBody>
      </p:sp>
      <p:sp>
        <p:nvSpPr>
          <p:cNvPr id="13" name="テキスト ボックス 12"/>
          <p:cNvSpPr txBox="1"/>
          <p:nvPr/>
        </p:nvSpPr>
        <p:spPr>
          <a:xfrm>
            <a:off x="8662813" y="0"/>
            <a:ext cx="49473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EM</a:t>
            </a:r>
            <a:endParaRPr kumimoji="1" lang="ja-JP"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テキスト ボックス 1"/>
          <p:cNvSpPr txBox="1"/>
          <p:nvPr/>
        </p:nvSpPr>
        <p:spPr>
          <a:xfrm>
            <a:off x="685800" y="800100"/>
            <a:ext cx="1801395" cy="369332"/>
          </a:xfrm>
          <a:prstGeom prst="rect">
            <a:avLst/>
          </a:prstGeom>
          <a:noFill/>
        </p:spPr>
        <p:txBody>
          <a:bodyPr wrap="none" rtlCol="0">
            <a:spAutoFit/>
          </a:bodyPr>
          <a:lstStyle/>
          <a:p>
            <a:r>
              <a:rPr kumimoji="1" lang="ja-JP" altLang="en-US" dirty="0" smtClean="0"/>
              <a:t>前ページより続く</a:t>
            </a:r>
            <a:endParaRPr kumimoji="1" lang="ja-JP" altLang="en-US" dirty="0"/>
          </a:p>
        </p:txBody>
      </p:sp>
      <p:sp>
        <p:nvSpPr>
          <p:cNvPr id="3" name="テキスト ボックス 2"/>
          <p:cNvSpPr txBox="1"/>
          <p:nvPr/>
        </p:nvSpPr>
        <p:spPr>
          <a:xfrm>
            <a:off x="5702882" y="469900"/>
            <a:ext cx="2449935" cy="369332"/>
          </a:xfrm>
          <a:prstGeom prst="rect">
            <a:avLst/>
          </a:prstGeom>
          <a:noFill/>
        </p:spPr>
        <p:txBody>
          <a:bodyPr wrap="none" rtlCol="0">
            <a:spAutoFit/>
          </a:bodyPr>
          <a:lstStyle/>
          <a:p>
            <a:r>
              <a:rPr kumimoji="1" lang="en-US" altLang="ja-JP" dirty="0" smtClean="0"/>
              <a:t>Nature 462, 1039, 2009.</a:t>
            </a:r>
            <a:endParaRPr kumimoji="1" lang="ja-JP" altLang="en-US" dirty="0"/>
          </a:p>
        </p:txBody>
      </p:sp>
      <p:pic>
        <p:nvPicPr>
          <p:cNvPr id="4" name="図 3"/>
          <p:cNvPicPr>
            <a:picLocks noChangeAspect="1"/>
          </p:cNvPicPr>
          <p:nvPr/>
        </p:nvPicPr>
        <p:blipFill>
          <a:blip r:embed="rId2"/>
          <a:stretch>
            <a:fillRect/>
          </a:stretch>
        </p:blipFill>
        <p:spPr>
          <a:xfrm>
            <a:off x="376128" y="1625600"/>
            <a:ext cx="4638174" cy="1714500"/>
          </a:xfrm>
          <a:prstGeom prst="rect">
            <a:avLst/>
          </a:prstGeom>
        </p:spPr>
      </p:pic>
      <p:pic>
        <p:nvPicPr>
          <p:cNvPr id="5" name="図 4"/>
          <p:cNvPicPr>
            <a:picLocks noChangeAspect="1"/>
          </p:cNvPicPr>
          <p:nvPr/>
        </p:nvPicPr>
        <p:blipFill>
          <a:blip r:embed="rId3"/>
          <a:stretch>
            <a:fillRect/>
          </a:stretch>
        </p:blipFill>
        <p:spPr>
          <a:xfrm>
            <a:off x="1295400" y="3340100"/>
            <a:ext cx="3302000" cy="736600"/>
          </a:xfrm>
          <a:prstGeom prst="rect">
            <a:avLst/>
          </a:prstGeom>
        </p:spPr>
      </p:pic>
      <p:pic>
        <p:nvPicPr>
          <p:cNvPr id="6" name="図 5"/>
          <p:cNvPicPr>
            <a:picLocks noChangeAspect="1"/>
          </p:cNvPicPr>
          <p:nvPr/>
        </p:nvPicPr>
        <p:blipFill>
          <a:blip r:embed="rId4"/>
          <a:stretch>
            <a:fillRect/>
          </a:stretch>
        </p:blipFill>
        <p:spPr>
          <a:xfrm>
            <a:off x="1295400" y="4076700"/>
            <a:ext cx="3317240" cy="695960"/>
          </a:xfrm>
          <a:prstGeom prst="rect">
            <a:avLst/>
          </a:prstGeom>
        </p:spPr>
      </p:pic>
      <p:pic>
        <p:nvPicPr>
          <p:cNvPr id="10" name="図 9"/>
          <p:cNvPicPr>
            <a:picLocks noChangeAspect="1"/>
          </p:cNvPicPr>
          <p:nvPr/>
        </p:nvPicPr>
        <p:blipFill>
          <a:blip r:embed="rId5"/>
          <a:stretch>
            <a:fillRect/>
          </a:stretch>
        </p:blipFill>
        <p:spPr>
          <a:xfrm>
            <a:off x="5171708" y="1169432"/>
            <a:ext cx="3718291" cy="2720340"/>
          </a:xfrm>
          <a:prstGeom prst="rect">
            <a:avLst/>
          </a:prstGeom>
        </p:spPr>
      </p:pic>
      <p:pic>
        <p:nvPicPr>
          <p:cNvPr id="11" name="図 10"/>
          <p:cNvPicPr>
            <a:picLocks noChangeAspect="1"/>
          </p:cNvPicPr>
          <p:nvPr/>
        </p:nvPicPr>
        <p:blipFill>
          <a:blip r:embed="rId6"/>
          <a:stretch>
            <a:fillRect/>
          </a:stretch>
        </p:blipFill>
        <p:spPr>
          <a:xfrm>
            <a:off x="5587999" y="4076700"/>
            <a:ext cx="3302000" cy="1183640"/>
          </a:xfrm>
          <a:prstGeom prst="rect">
            <a:avLst/>
          </a:prstGeom>
        </p:spPr>
      </p:pic>
      <p:pic>
        <p:nvPicPr>
          <p:cNvPr id="12" name="図 11"/>
          <p:cNvPicPr>
            <a:picLocks noChangeAspect="1"/>
          </p:cNvPicPr>
          <p:nvPr/>
        </p:nvPicPr>
        <p:blipFill>
          <a:blip r:embed="rId7"/>
          <a:stretch>
            <a:fillRect/>
          </a:stretch>
        </p:blipFill>
        <p:spPr>
          <a:xfrm>
            <a:off x="5501639" y="5260340"/>
            <a:ext cx="3388360" cy="100584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図形グループ 35"/>
          <p:cNvGrpSpPr/>
          <p:nvPr/>
        </p:nvGrpSpPr>
        <p:grpSpPr>
          <a:xfrm>
            <a:off x="507282" y="1375826"/>
            <a:ext cx="8321245" cy="5101174"/>
            <a:chOff x="507282" y="1219200"/>
            <a:chExt cx="8321245" cy="5101174"/>
          </a:xfrm>
        </p:grpSpPr>
        <p:sp>
          <p:nvSpPr>
            <p:cNvPr id="35" name="正方形/長方形 34"/>
            <p:cNvSpPr/>
            <p:nvPr/>
          </p:nvSpPr>
          <p:spPr>
            <a:xfrm>
              <a:off x="534487" y="1219200"/>
              <a:ext cx="8294040" cy="510117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507282" y="1219200"/>
              <a:ext cx="5096993" cy="400110"/>
            </a:xfrm>
            <a:prstGeom prst="rect">
              <a:avLst/>
            </a:prstGeom>
            <a:noFill/>
          </p:spPr>
          <p:txBody>
            <a:bodyPr wrap="none" rtlCol="0">
              <a:spAutoFit/>
            </a:bodyPr>
            <a:lstStyle/>
            <a:p>
              <a:r>
                <a:rPr kumimoji="1" lang="en-US" altLang="ja-JP" sz="2000" dirty="0" smtClean="0"/>
                <a:t>1974</a:t>
              </a:r>
              <a:r>
                <a:rPr kumimoji="1" lang="en-US" altLang="ja-JP" sz="2000" dirty="0" smtClean="0">
                  <a:solidFill>
                    <a:srgbClr val="0000FF"/>
                  </a:solidFill>
                </a:rPr>
                <a:t> </a:t>
              </a:r>
              <a:r>
                <a:rPr lang="ja-JP" altLang="en-US" sz="2000" dirty="0" smtClean="0">
                  <a:solidFill>
                    <a:srgbClr val="0000FF"/>
                  </a:solidFill>
                </a:rPr>
                <a:t>単分子整流器の提言</a:t>
              </a:r>
              <a:r>
                <a:rPr lang="ja-JP" altLang="en-US" sz="2000" dirty="0" smtClean="0">
                  <a:solidFill>
                    <a:srgbClr val="000000"/>
                  </a:solidFill>
                </a:rPr>
                <a:t>（</a:t>
              </a:r>
              <a:r>
                <a:rPr lang="en-US" altLang="ja-JP" sz="2000" dirty="0" err="1" smtClean="0">
                  <a:solidFill>
                    <a:srgbClr val="000000"/>
                  </a:solidFill>
                </a:rPr>
                <a:t>Aviram</a:t>
              </a:r>
              <a:r>
                <a:rPr lang="en-US" altLang="ja-JP" sz="2000" dirty="0" smtClean="0">
                  <a:solidFill>
                    <a:srgbClr val="000000"/>
                  </a:solidFill>
                </a:rPr>
                <a:t>, </a:t>
              </a:r>
              <a:r>
                <a:rPr lang="en-US" altLang="ja-JP" sz="2000" dirty="0" err="1" smtClean="0">
                  <a:solidFill>
                    <a:srgbClr val="000000"/>
                  </a:solidFill>
                </a:rPr>
                <a:t>Ratner</a:t>
              </a:r>
              <a:r>
                <a:rPr lang="ja-JP" altLang="en-US" sz="2000" dirty="0" smtClean="0">
                  <a:solidFill>
                    <a:srgbClr val="000000"/>
                  </a:solidFill>
                </a:rPr>
                <a:t>）</a:t>
              </a:r>
              <a:endParaRPr kumimoji="1" lang="ja-JP" altLang="en-US" sz="2000" dirty="0">
                <a:solidFill>
                  <a:srgbClr val="000000"/>
                </a:solidFill>
              </a:endParaRPr>
            </a:p>
          </p:txBody>
        </p:sp>
        <p:sp>
          <p:nvSpPr>
            <p:cNvPr id="86" name="テキスト ボックス 85"/>
            <p:cNvSpPr txBox="1"/>
            <p:nvPr/>
          </p:nvSpPr>
          <p:spPr>
            <a:xfrm>
              <a:off x="507282" y="1980406"/>
              <a:ext cx="5818094" cy="400110"/>
            </a:xfrm>
            <a:prstGeom prst="rect">
              <a:avLst/>
            </a:prstGeom>
            <a:noFill/>
          </p:spPr>
          <p:txBody>
            <a:bodyPr wrap="none" rtlCol="0">
              <a:spAutoFit/>
            </a:bodyPr>
            <a:lstStyle/>
            <a:p>
              <a:r>
                <a:rPr kumimoji="1" lang="en-US" altLang="ja-JP" sz="2000" dirty="0" smtClean="0"/>
                <a:t>1997 </a:t>
              </a:r>
              <a:r>
                <a:rPr lang="ja-JP" altLang="en-US" sz="2000" dirty="0" smtClean="0">
                  <a:solidFill>
                    <a:srgbClr val="0000FF"/>
                  </a:solidFill>
                </a:rPr>
                <a:t>単分子電気伝導度測定の報告</a:t>
              </a:r>
              <a:r>
                <a:rPr lang="ja-JP" altLang="en-US" sz="2000" dirty="0" smtClean="0"/>
                <a:t>（</a:t>
              </a:r>
              <a:r>
                <a:rPr lang="en-US" altLang="ja-JP" sz="2000" dirty="0" err="1" smtClean="0"/>
                <a:t>Reed@USA</a:t>
              </a:r>
              <a:r>
                <a:rPr lang="ja-JP" altLang="en-US" sz="2000" dirty="0" smtClean="0"/>
                <a:t>）</a:t>
              </a:r>
              <a:endParaRPr kumimoji="1" lang="ja-JP" altLang="en-US" sz="2000" dirty="0"/>
            </a:p>
          </p:txBody>
        </p:sp>
        <p:sp>
          <p:nvSpPr>
            <p:cNvPr id="87" name="テキスト ボックス 86"/>
            <p:cNvSpPr txBox="1"/>
            <p:nvPr/>
          </p:nvSpPr>
          <p:spPr>
            <a:xfrm>
              <a:off x="534487" y="2514600"/>
              <a:ext cx="4261303" cy="400110"/>
            </a:xfrm>
            <a:prstGeom prst="rect">
              <a:avLst/>
            </a:prstGeom>
            <a:noFill/>
          </p:spPr>
          <p:txBody>
            <a:bodyPr wrap="none" rtlCol="0">
              <a:spAutoFit/>
            </a:bodyPr>
            <a:lstStyle/>
            <a:p>
              <a:r>
                <a:rPr kumimoji="1" lang="en-US" altLang="ja-JP" sz="2000" dirty="0" smtClean="0"/>
                <a:t>2001 </a:t>
              </a:r>
              <a:r>
                <a:rPr kumimoji="1" lang="en-US" altLang="ja-JP" sz="2000" dirty="0" err="1" smtClean="0">
                  <a:solidFill>
                    <a:srgbClr val="FF0000"/>
                  </a:solidFill>
                </a:rPr>
                <a:t>Sch</a:t>
              </a:r>
              <a:r>
                <a:rPr lang="en-US" altLang="ja-JP" sz="2000" dirty="0" err="1" smtClean="0">
                  <a:solidFill>
                    <a:srgbClr val="FF0000"/>
                  </a:solidFill>
                </a:rPr>
                <a:t>ön</a:t>
              </a:r>
              <a:r>
                <a:rPr lang="ja-JP" altLang="en-US" sz="2000" dirty="0" smtClean="0">
                  <a:solidFill>
                    <a:srgbClr val="FF0000"/>
                  </a:solidFill>
                </a:rPr>
                <a:t>による単分子</a:t>
              </a:r>
              <a:r>
                <a:rPr lang="en-US" altLang="ja-JP" sz="2000" dirty="0" smtClean="0">
                  <a:solidFill>
                    <a:srgbClr val="FF0000"/>
                  </a:solidFill>
                </a:rPr>
                <a:t>FET</a:t>
              </a:r>
              <a:r>
                <a:rPr lang="ja-JP" altLang="en-US" sz="2000" dirty="0" smtClean="0">
                  <a:solidFill>
                    <a:srgbClr val="FF0000"/>
                  </a:solidFill>
                </a:rPr>
                <a:t>の報告</a:t>
              </a:r>
              <a:endParaRPr kumimoji="1" lang="ja-JP" altLang="en-US" sz="2000" dirty="0">
                <a:solidFill>
                  <a:srgbClr val="FF0000"/>
                </a:solidFill>
              </a:endParaRPr>
            </a:p>
          </p:txBody>
        </p:sp>
        <p:sp>
          <p:nvSpPr>
            <p:cNvPr id="88" name="テキスト ボックス 87"/>
            <p:cNvSpPr txBox="1"/>
            <p:nvPr/>
          </p:nvSpPr>
          <p:spPr>
            <a:xfrm>
              <a:off x="534487" y="3200400"/>
              <a:ext cx="7007046" cy="400110"/>
            </a:xfrm>
            <a:prstGeom prst="rect">
              <a:avLst/>
            </a:prstGeom>
            <a:noFill/>
          </p:spPr>
          <p:txBody>
            <a:bodyPr wrap="none" rtlCol="0">
              <a:spAutoFit/>
            </a:bodyPr>
            <a:lstStyle/>
            <a:p>
              <a:r>
                <a:rPr kumimoji="1" lang="en-US" altLang="ja-JP" sz="2000" dirty="0" smtClean="0"/>
                <a:t>2002 </a:t>
              </a:r>
              <a:r>
                <a:rPr kumimoji="1" lang="ja-JP" altLang="en-US" sz="2000" dirty="0" smtClean="0">
                  <a:solidFill>
                    <a:srgbClr val="FF0000"/>
                  </a:solidFill>
                </a:rPr>
                <a:t>単分子によるクーロンブロッケードおよび近藤効果</a:t>
              </a:r>
              <a:r>
                <a:rPr kumimoji="1" lang="en-US" altLang="ja-JP" sz="2000" dirty="0" smtClean="0">
                  <a:solidFill>
                    <a:srgbClr val="FF0000"/>
                  </a:solidFill>
                </a:rPr>
                <a:t>@USA</a:t>
              </a:r>
              <a:endParaRPr kumimoji="1" lang="ja-JP" altLang="en-US" sz="2000" dirty="0">
                <a:solidFill>
                  <a:srgbClr val="FF0000"/>
                </a:solidFill>
              </a:endParaRPr>
            </a:p>
          </p:txBody>
        </p:sp>
        <p:sp>
          <p:nvSpPr>
            <p:cNvPr id="98" name="テキスト ボックス 97"/>
            <p:cNvSpPr txBox="1"/>
            <p:nvPr/>
          </p:nvSpPr>
          <p:spPr>
            <a:xfrm>
              <a:off x="534487" y="3874532"/>
              <a:ext cx="5065434" cy="400110"/>
            </a:xfrm>
            <a:prstGeom prst="rect">
              <a:avLst/>
            </a:prstGeom>
            <a:noFill/>
          </p:spPr>
          <p:txBody>
            <a:bodyPr wrap="none" rtlCol="0">
              <a:spAutoFit/>
            </a:bodyPr>
            <a:lstStyle/>
            <a:p>
              <a:r>
                <a:rPr kumimoji="1" lang="en-US" altLang="ja-JP" sz="2000" dirty="0" smtClean="0"/>
                <a:t>2002 </a:t>
              </a:r>
              <a:r>
                <a:rPr kumimoji="1" lang="ja-JP" altLang="en-US" sz="2000" dirty="0" smtClean="0">
                  <a:solidFill>
                    <a:srgbClr val="0000FF"/>
                  </a:solidFill>
                </a:rPr>
                <a:t>水素分子の電気伝導度計測</a:t>
              </a:r>
              <a:r>
                <a:rPr kumimoji="1" lang="ja-JP" altLang="en-US" sz="2000" dirty="0" smtClean="0"/>
                <a:t>（</a:t>
              </a:r>
              <a:r>
                <a:rPr lang="ja-JP" altLang="en-US" sz="2000" dirty="0" smtClean="0"/>
                <a:t>オランダ）</a:t>
              </a:r>
              <a:endParaRPr kumimoji="1" lang="ja-JP" altLang="en-US" sz="2000" dirty="0"/>
            </a:p>
          </p:txBody>
        </p:sp>
        <p:cxnSp>
          <p:nvCxnSpPr>
            <p:cNvPr id="100" name="直線コネクタ 99"/>
            <p:cNvCxnSpPr/>
            <p:nvPr/>
          </p:nvCxnSpPr>
          <p:spPr>
            <a:xfrm rot="5400000">
              <a:off x="7068482" y="2454136"/>
              <a:ext cx="94746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2" name="テキスト ボックス 101"/>
            <p:cNvSpPr txBox="1"/>
            <p:nvPr/>
          </p:nvSpPr>
          <p:spPr>
            <a:xfrm>
              <a:off x="7543800" y="2306598"/>
              <a:ext cx="877163" cy="369332"/>
            </a:xfrm>
            <a:prstGeom prst="rect">
              <a:avLst/>
            </a:prstGeom>
            <a:noFill/>
          </p:spPr>
          <p:txBody>
            <a:bodyPr wrap="none" rtlCol="0">
              <a:spAutoFit/>
            </a:bodyPr>
            <a:lstStyle/>
            <a:p>
              <a:r>
                <a:rPr kumimoji="1" lang="ja-JP" altLang="en-US" dirty="0" smtClean="0"/>
                <a:t>黎明期</a:t>
              </a:r>
              <a:endParaRPr kumimoji="1" lang="ja-JP" altLang="en-US" dirty="0"/>
            </a:p>
          </p:txBody>
        </p:sp>
        <p:cxnSp>
          <p:nvCxnSpPr>
            <p:cNvPr id="103" name="直線コネクタ 102"/>
            <p:cNvCxnSpPr/>
            <p:nvPr/>
          </p:nvCxnSpPr>
          <p:spPr>
            <a:xfrm rot="5400000">
              <a:off x="7040412" y="3776018"/>
              <a:ext cx="99724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4" name="テキスト ボックス 103"/>
            <p:cNvSpPr txBox="1"/>
            <p:nvPr/>
          </p:nvSpPr>
          <p:spPr>
            <a:xfrm>
              <a:off x="7543800" y="3276600"/>
              <a:ext cx="877163" cy="369332"/>
            </a:xfrm>
            <a:prstGeom prst="rect">
              <a:avLst/>
            </a:prstGeom>
            <a:noFill/>
          </p:spPr>
          <p:txBody>
            <a:bodyPr wrap="none" rtlCol="0">
              <a:spAutoFit/>
            </a:bodyPr>
            <a:lstStyle/>
            <a:p>
              <a:r>
                <a:rPr kumimoji="1" lang="ja-JP" altLang="en-US" dirty="0" smtClean="0"/>
                <a:t>混乱期</a:t>
              </a:r>
              <a:endParaRPr kumimoji="1" lang="ja-JP" altLang="en-US" dirty="0"/>
            </a:p>
          </p:txBody>
        </p:sp>
        <p:sp>
          <p:nvSpPr>
            <p:cNvPr id="106" name="テキスト ボックス 105"/>
            <p:cNvSpPr txBox="1"/>
            <p:nvPr/>
          </p:nvSpPr>
          <p:spPr>
            <a:xfrm>
              <a:off x="7543800" y="5398532"/>
              <a:ext cx="1284727" cy="369332"/>
            </a:xfrm>
            <a:prstGeom prst="rect">
              <a:avLst/>
            </a:prstGeom>
            <a:noFill/>
          </p:spPr>
          <p:txBody>
            <a:bodyPr wrap="none" rtlCol="0">
              <a:spAutoFit/>
            </a:bodyPr>
            <a:lstStyle/>
            <a:p>
              <a:r>
                <a:rPr kumimoji="1" lang="ja-JP" altLang="en-US" dirty="0" smtClean="0"/>
                <a:t>復活の兆し</a:t>
              </a:r>
              <a:endParaRPr kumimoji="1" lang="ja-JP" altLang="en-US" dirty="0"/>
            </a:p>
          </p:txBody>
        </p:sp>
        <p:sp>
          <p:nvSpPr>
            <p:cNvPr id="107" name="テキスト ボックス 106"/>
            <p:cNvSpPr txBox="1"/>
            <p:nvPr/>
          </p:nvSpPr>
          <p:spPr>
            <a:xfrm>
              <a:off x="533400" y="4343400"/>
              <a:ext cx="4406575" cy="400110"/>
            </a:xfrm>
            <a:prstGeom prst="rect">
              <a:avLst/>
            </a:prstGeom>
            <a:noFill/>
          </p:spPr>
          <p:txBody>
            <a:bodyPr wrap="none" rtlCol="0">
              <a:spAutoFit/>
            </a:bodyPr>
            <a:lstStyle/>
            <a:p>
              <a:r>
                <a:rPr kumimoji="1" lang="en-US" altLang="ja-JP" sz="2000" dirty="0" smtClean="0"/>
                <a:t>2003 </a:t>
              </a:r>
              <a:r>
                <a:rPr kumimoji="1" lang="ja-JP" altLang="en-US" sz="2000" dirty="0" smtClean="0">
                  <a:solidFill>
                    <a:srgbClr val="0000FF"/>
                  </a:solidFill>
                </a:rPr>
                <a:t>定量的な評価方法の確立</a:t>
              </a:r>
              <a:r>
                <a:rPr kumimoji="1" lang="ja-JP" altLang="en-US" sz="2000" dirty="0" smtClean="0"/>
                <a:t>（</a:t>
              </a:r>
              <a:r>
                <a:rPr lang="en-US" altLang="ja-JP" sz="2000" dirty="0" smtClean="0"/>
                <a:t>USA</a:t>
              </a:r>
              <a:r>
                <a:rPr lang="ja-JP" altLang="en-US" sz="2000" dirty="0" smtClean="0"/>
                <a:t>）</a:t>
              </a:r>
              <a:endParaRPr kumimoji="1" lang="ja-JP" altLang="en-US" sz="2000" dirty="0"/>
            </a:p>
          </p:txBody>
        </p:sp>
        <p:cxnSp>
          <p:nvCxnSpPr>
            <p:cNvPr id="109" name="直線コネクタ 108"/>
            <p:cNvCxnSpPr/>
            <p:nvPr/>
          </p:nvCxnSpPr>
          <p:spPr>
            <a:xfrm rot="5400000">
              <a:off x="7168472" y="5765917"/>
              <a:ext cx="736362" cy="1589"/>
            </a:xfrm>
            <a:prstGeom prst="line">
              <a:avLst/>
            </a:prstGeom>
          </p:spPr>
          <p:style>
            <a:lnRef idx="2">
              <a:schemeClr val="accent1"/>
            </a:lnRef>
            <a:fillRef idx="0">
              <a:schemeClr val="accent1"/>
            </a:fillRef>
            <a:effectRef idx="1">
              <a:schemeClr val="accent1"/>
            </a:effectRef>
            <a:fontRef idx="minor">
              <a:schemeClr val="tx1"/>
            </a:fontRef>
          </p:style>
        </p:cxnSp>
        <p:sp>
          <p:nvSpPr>
            <p:cNvPr id="114" name="テキスト ボックス 113"/>
            <p:cNvSpPr txBox="1"/>
            <p:nvPr/>
          </p:nvSpPr>
          <p:spPr>
            <a:xfrm>
              <a:off x="533400" y="5029200"/>
              <a:ext cx="5035253" cy="400110"/>
            </a:xfrm>
            <a:prstGeom prst="rect">
              <a:avLst/>
            </a:prstGeom>
            <a:noFill/>
          </p:spPr>
          <p:txBody>
            <a:bodyPr wrap="none" rtlCol="0">
              <a:spAutoFit/>
            </a:bodyPr>
            <a:lstStyle/>
            <a:p>
              <a:r>
                <a:rPr kumimoji="1" lang="en-US" altLang="ja-JP" sz="2000" dirty="0" smtClean="0"/>
                <a:t>2006 </a:t>
              </a:r>
              <a:r>
                <a:rPr lang="ja-JP" altLang="en-US" sz="2000" dirty="0" smtClean="0">
                  <a:solidFill>
                    <a:srgbClr val="0000FF"/>
                  </a:solidFill>
                </a:rPr>
                <a:t>分子構造依存などの詳細な検討</a:t>
              </a:r>
              <a:r>
                <a:rPr lang="en-US" altLang="ja-JP" sz="2000" dirty="0" smtClean="0"/>
                <a:t>(USA)</a:t>
              </a:r>
              <a:endParaRPr kumimoji="1" lang="ja-JP" altLang="en-US" sz="2000" dirty="0"/>
            </a:p>
          </p:txBody>
        </p:sp>
        <p:sp>
          <p:nvSpPr>
            <p:cNvPr id="115" name="テキスト ボックス 114"/>
            <p:cNvSpPr txBox="1"/>
            <p:nvPr/>
          </p:nvSpPr>
          <p:spPr>
            <a:xfrm>
              <a:off x="533400" y="5562600"/>
              <a:ext cx="4919411" cy="400110"/>
            </a:xfrm>
            <a:prstGeom prst="rect">
              <a:avLst/>
            </a:prstGeom>
            <a:noFill/>
          </p:spPr>
          <p:txBody>
            <a:bodyPr wrap="none" rtlCol="0">
              <a:spAutoFit/>
            </a:bodyPr>
            <a:lstStyle/>
            <a:p>
              <a:r>
                <a:rPr kumimoji="1" lang="en-US" altLang="ja-JP" sz="2000" dirty="0" smtClean="0"/>
                <a:t>2008 </a:t>
              </a:r>
              <a:r>
                <a:rPr kumimoji="1" lang="ja-JP" altLang="en-US" sz="2000" dirty="0" smtClean="0">
                  <a:solidFill>
                    <a:srgbClr val="0000FF"/>
                  </a:solidFill>
                </a:rPr>
                <a:t>安定な分子接合の構築に成功</a:t>
              </a:r>
              <a:r>
                <a:rPr kumimoji="1" lang="en-US" altLang="ja-JP" sz="2000" dirty="0" smtClean="0"/>
                <a:t>(</a:t>
              </a:r>
              <a:r>
                <a:rPr kumimoji="1" lang="ja-JP" altLang="en-US" sz="2000" dirty="0" smtClean="0"/>
                <a:t>ドイツ）</a:t>
              </a:r>
              <a:endParaRPr kumimoji="1" lang="ja-JP" altLang="en-US" sz="2000" dirty="0"/>
            </a:p>
          </p:txBody>
        </p:sp>
        <p:sp>
          <p:nvSpPr>
            <p:cNvPr id="117" name="テキスト ボックス 116"/>
            <p:cNvSpPr txBox="1"/>
            <p:nvPr/>
          </p:nvSpPr>
          <p:spPr>
            <a:xfrm>
              <a:off x="533400" y="5920264"/>
              <a:ext cx="5275202" cy="400110"/>
            </a:xfrm>
            <a:prstGeom prst="rect">
              <a:avLst/>
            </a:prstGeom>
            <a:noFill/>
          </p:spPr>
          <p:txBody>
            <a:bodyPr wrap="none" rtlCol="0">
              <a:spAutoFit/>
            </a:bodyPr>
            <a:lstStyle/>
            <a:p>
              <a:r>
                <a:rPr kumimoji="1" lang="en-US" altLang="ja-JP" sz="2000" dirty="0" smtClean="0"/>
                <a:t>2009 </a:t>
              </a:r>
              <a:r>
                <a:rPr kumimoji="1" lang="ja-JP" altLang="en-US" sz="2000" dirty="0" smtClean="0">
                  <a:solidFill>
                    <a:srgbClr val="0000FF"/>
                  </a:solidFill>
                </a:rPr>
                <a:t>分子ダイオード特性の計測に成功</a:t>
              </a:r>
              <a:r>
                <a:rPr kumimoji="1" lang="ja-JP" altLang="en-US" sz="2000" dirty="0" smtClean="0"/>
                <a:t>（</a:t>
              </a:r>
              <a:r>
                <a:rPr lang="en-US" altLang="ja-JP" sz="2000" dirty="0" smtClean="0"/>
                <a:t>USA</a:t>
              </a:r>
              <a:r>
                <a:rPr kumimoji="1" lang="ja-JP" altLang="en-US" sz="2000" dirty="0" smtClean="0"/>
                <a:t>）</a:t>
              </a:r>
              <a:endParaRPr kumimoji="1" lang="ja-JP" altLang="en-US" sz="2000" dirty="0"/>
            </a:p>
          </p:txBody>
        </p:sp>
      </p:grpSp>
      <p:sp>
        <p:nvSpPr>
          <p:cNvPr id="17410" name="タイトル 1"/>
          <p:cNvSpPr>
            <a:spLocks noGrp="1"/>
          </p:cNvSpPr>
          <p:nvPr>
            <p:ph type="title"/>
          </p:nvPr>
        </p:nvSpPr>
        <p:spPr>
          <a:xfrm>
            <a:off x="457200" y="76200"/>
            <a:ext cx="8229600" cy="868363"/>
          </a:xfrm>
        </p:spPr>
        <p:txBody>
          <a:bodyPr/>
          <a:lstStyle/>
          <a:p>
            <a:r>
              <a:rPr lang="ja-JP" altLang="en-US" sz="3600" dirty="0" smtClean="0">
                <a:cs typeface="ＭＳ Ｐゴシック" pitchFamily="-29" charset="-128"/>
              </a:rPr>
              <a:t>単分子接合研究（計測）の状況</a:t>
            </a:r>
          </a:p>
        </p:txBody>
      </p:sp>
      <p:sp>
        <p:nvSpPr>
          <p:cNvPr id="90" name="右矢印 89"/>
          <p:cNvSpPr/>
          <p:nvPr/>
        </p:nvSpPr>
        <p:spPr>
          <a:xfrm>
            <a:off x="4715877" y="2722602"/>
            <a:ext cx="902823" cy="2608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5736879" y="2678668"/>
            <a:ext cx="587721"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ja-JP" altLang="en-US" dirty="0" smtClean="0">
                <a:solidFill>
                  <a:schemeClr val="bg1"/>
                </a:solidFill>
              </a:rPr>
              <a:t>ウソ</a:t>
            </a:r>
            <a:endParaRPr kumimoji="1" lang="ja-JP" altLang="en-US" dirty="0">
              <a:solidFill>
                <a:schemeClr val="bg1"/>
              </a:solidFill>
            </a:endParaRPr>
          </a:p>
        </p:txBody>
      </p:sp>
      <p:sp>
        <p:nvSpPr>
          <p:cNvPr id="92" name="テキスト ボックス 91"/>
          <p:cNvSpPr txBox="1"/>
          <p:nvPr/>
        </p:nvSpPr>
        <p:spPr>
          <a:xfrm>
            <a:off x="2471743" y="3669268"/>
            <a:ext cx="5016480"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en-US" altLang="ja-JP" dirty="0" smtClean="0">
                <a:solidFill>
                  <a:schemeClr val="bg1"/>
                </a:solidFill>
              </a:rPr>
              <a:t>2005 </a:t>
            </a:r>
            <a:r>
              <a:rPr kumimoji="1" lang="ja-JP" altLang="en-US" dirty="0" smtClean="0">
                <a:solidFill>
                  <a:schemeClr val="bg1"/>
                </a:solidFill>
              </a:rPr>
              <a:t>分子を入れなくても同じ現象が観測できる！</a:t>
            </a:r>
            <a:endParaRPr kumimoji="1" lang="ja-JP" altLang="en-US" dirty="0">
              <a:solidFill>
                <a:schemeClr val="bg1"/>
              </a:solidFill>
            </a:endParaRPr>
          </a:p>
        </p:txBody>
      </p:sp>
      <p:sp>
        <p:nvSpPr>
          <p:cNvPr id="93" name="右矢印 92"/>
          <p:cNvSpPr/>
          <p:nvPr/>
        </p:nvSpPr>
        <p:spPr>
          <a:xfrm>
            <a:off x="1524000" y="3733800"/>
            <a:ext cx="902823" cy="2608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533400" y="2971800"/>
            <a:ext cx="6056666" cy="40011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sz="2000" u="sng" dirty="0" smtClean="0"/>
              <a:t>2001 </a:t>
            </a:r>
            <a:r>
              <a:rPr kumimoji="1" lang="en-US" altLang="ja-JP" sz="2000" u="sng" dirty="0" smtClean="0">
                <a:solidFill>
                  <a:srgbClr val="FF0000"/>
                </a:solidFill>
              </a:rPr>
              <a:t>911</a:t>
            </a:r>
            <a:r>
              <a:rPr kumimoji="1" lang="ja-JP" altLang="en-US" sz="2000" u="sng" dirty="0" smtClean="0">
                <a:solidFill>
                  <a:srgbClr val="FF0000"/>
                </a:solidFill>
              </a:rPr>
              <a:t>テロ</a:t>
            </a:r>
            <a:r>
              <a:rPr kumimoji="1" lang="en-US" altLang="ja-JP" sz="2000" u="sng" dirty="0" smtClean="0">
                <a:solidFill>
                  <a:srgbClr val="FF0000"/>
                </a:solidFill>
              </a:rPr>
              <a:t>: Nanotechnology </a:t>
            </a:r>
            <a:r>
              <a:rPr kumimoji="1" lang="ja-JP" altLang="en-US" sz="2000" u="sng" dirty="0" smtClean="0">
                <a:solidFill>
                  <a:srgbClr val="FF0000"/>
                </a:solidFill>
              </a:rPr>
              <a:t>から</a:t>
            </a:r>
            <a:r>
              <a:rPr kumimoji="1" lang="en-US" altLang="ja-JP" sz="2000" u="sng" dirty="0" smtClean="0">
                <a:solidFill>
                  <a:srgbClr val="FF0000"/>
                </a:solidFill>
              </a:rPr>
              <a:t> National Security</a:t>
            </a:r>
            <a:r>
              <a:rPr kumimoji="1" lang="ja-JP" altLang="en-US" sz="2000" u="sng" dirty="0" smtClean="0">
                <a:solidFill>
                  <a:srgbClr val="FF0000"/>
                </a:solidFill>
              </a:rPr>
              <a:t>へ</a:t>
            </a:r>
            <a:endParaRPr kumimoji="1" lang="ja-JP" altLang="en-US" sz="2000"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left)">
                                      <p:cBhvr>
                                        <p:cTn id="12" dur="500"/>
                                        <p:tgtEl>
                                          <p:spTgt spid="9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500"/>
                                        <p:tgtEl>
                                          <p:spTgt spid="9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left)">
                                      <p:cBhvr>
                                        <p:cTn id="20" dur="500"/>
                                        <p:tgtEl>
                                          <p:spTgt spid="93"/>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wipe(left)">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42327" y="484479"/>
            <a:ext cx="3886200" cy="1224280"/>
          </a:xfrm>
          <a:prstGeom prst="rect">
            <a:avLst/>
          </a:prstGeom>
        </p:spPr>
      </p:pic>
      <p:sp>
        <p:nvSpPr>
          <p:cNvPr id="3" name="テキスト ボックス 2"/>
          <p:cNvSpPr txBox="1"/>
          <p:nvPr/>
        </p:nvSpPr>
        <p:spPr>
          <a:xfrm>
            <a:off x="4328527" y="1339427"/>
            <a:ext cx="2330461" cy="369332"/>
          </a:xfrm>
          <a:prstGeom prst="rect">
            <a:avLst/>
          </a:prstGeom>
          <a:noFill/>
        </p:spPr>
        <p:txBody>
          <a:bodyPr wrap="none" rtlCol="0">
            <a:spAutoFit/>
          </a:bodyPr>
          <a:lstStyle/>
          <a:p>
            <a:r>
              <a:rPr kumimoji="1" lang="en-US" altLang="ja-JP" dirty="0" smtClean="0"/>
              <a:t>Science, 306, 86, 2004.</a:t>
            </a:r>
            <a:endParaRPr kumimoji="1" lang="ja-JP" altLang="en-US" dirty="0"/>
          </a:p>
        </p:txBody>
      </p:sp>
      <p:pic>
        <p:nvPicPr>
          <p:cNvPr id="4" name="図 3"/>
          <p:cNvPicPr>
            <a:picLocks noChangeAspect="1"/>
          </p:cNvPicPr>
          <p:nvPr/>
        </p:nvPicPr>
        <p:blipFill>
          <a:blip r:embed="rId3"/>
          <a:stretch>
            <a:fillRect/>
          </a:stretch>
        </p:blipFill>
        <p:spPr>
          <a:xfrm>
            <a:off x="1055633" y="2123533"/>
            <a:ext cx="7096293" cy="3373381"/>
          </a:xfrm>
          <a:prstGeom prst="rect">
            <a:avLst/>
          </a:prstGeom>
        </p:spPr>
      </p:pic>
      <p:sp>
        <p:nvSpPr>
          <p:cNvPr id="5" name="テキスト ボックス 4"/>
          <p:cNvSpPr txBox="1"/>
          <p:nvPr/>
        </p:nvSpPr>
        <p:spPr>
          <a:xfrm>
            <a:off x="5389331" y="5496914"/>
            <a:ext cx="2762595" cy="369332"/>
          </a:xfrm>
          <a:prstGeom prst="rect">
            <a:avLst/>
          </a:prstGeom>
          <a:noFill/>
        </p:spPr>
        <p:txBody>
          <a:bodyPr wrap="none" rtlCol="0">
            <a:spAutoFit/>
          </a:bodyPr>
          <a:lstStyle/>
          <a:p>
            <a:r>
              <a:rPr kumimoji="1" lang="ja-JP" altLang="en-US" dirty="0" smtClean="0"/>
              <a:t>エレクトロマイグレーション</a:t>
            </a:r>
            <a:endParaRPr kumimoji="1" lang="ja-JP" altLang="en-US" dirty="0"/>
          </a:p>
        </p:txBody>
      </p:sp>
      <p:sp>
        <p:nvSpPr>
          <p:cNvPr id="6" name="テキスト ボックス 5"/>
          <p:cNvSpPr txBox="1"/>
          <p:nvPr/>
        </p:nvSpPr>
        <p:spPr>
          <a:xfrm>
            <a:off x="0" y="0"/>
            <a:ext cx="156966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磁気抵抗効果</a:t>
            </a:r>
            <a:endParaRPr kumimoji="1" lang="ja-JP" altLang="en-US" dirty="0"/>
          </a:p>
        </p:txBody>
      </p:sp>
      <p:sp>
        <p:nvSpPr>
          <p:cNvPr id="7" name="テキスト ボックス 6"/>
          <p:cNvSpPr txBox="1"/>
          <p:nvPr/>
        </p:nvSpPr>
        <p:spPr>
          <a:xfrm>
            <a:off x="8649266" y="0"/>
            <a:ext cx="49473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EM</a:t>
            </a:r>
            <a:endParaRPr kumimoji="1" lang="ja-JP"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24506" y="1795702"/>
            <a:ext cx="3134360" cy="1066800"/>
          </a:xfrm>
          <a:prstGeom prst="rect">
            <a:avLst/>
          </a:prstGeom>
        </p:spPr>
      </p:pic>
      <p:pic>
        <p:nvPicPr>
          <p:cNvPr id="3" name="図 2"/>
          <p:cNvPicPr>
            <a:picLocks noChangeAspect="1"/>
          </p:cNvPicPr>
          <p:nvPr/>
        </p:nvPicPr>
        <p:blipFill>
          <a:blip r:embed="rId3"/>
          <a:stretch>
            <a:fillRect/>
          </a:stretch>
        </p:blipFill>
        <p:spPr>
          <a:xfrm>
            <a:off x="4831718" y="1600322"/>
            <a:ext cx="3164840" cy="4648200"/>
          </a:xfrm>
          <a:prstGeom prst="rect">
            <a:avLst/>
          </a:prstGeom>
        </p:spPr>
      </p:pic>
      <p:pic>
        <p:nvPicPr>
          <p:cNvPr id="4" name="図 3"/>
          <p:cNvPicPr>
            <a:picLocks noChangeAspect="1"/>
          </p:cNvPicPr>
          <p:nvPr/>
        </p:nvPicPr>
        <p:blipFill>
          <a:blip r:embed="rId4"/>
          <a:stretch>
            <a:fillRect/>
          </a:stretch>
        </p:blipFill>
        <p:spPr>
          <a:xfrm>
            <a:off x="824506" y="3269250"/>
            <a:ext cx="3200400" cy="3098800"/>
          </a:xfrm>
          <a:prstGeom prst="rect">
            <a:avLst/>
          </a:prstGeom>
        </p:spPr>
      </p:pic>
      <p:sp>
        <p:nvSpPr>
          <p:cNvPr id="5" name="正方形/長方形 4"/>
          <p:cNvSpPr/>
          <p:nvPr/>
        </p:nvSpPr>
        <p:spPr>
          <a:xfrm>
            <a:off x="824506" y="1795702"/>
            <a:ext cx="3378428" cy="652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5"/>
          <a:stretch>
            <a:fillRect/>
          </a:stretch>
        </p:blipFill>
        <p:spPr>
          <a:xfrm>
            <a:off x="626534" y="379726"/>
            <a:ext cx="3857839" cy="1220595"/>
          </a:xfrm>
          <a:prstGeom prst="rect">
            <a:avLst/>
          </a:prstGeom>
        </p:spPr>
      </p:pic>
      <p:sp>
        <p:nvSpPr>
          <p:cNvPr id="7" name="テキスト ボックス 6"/>
          <p:cNvSpPr txBox="1"/>
          <p:nvPr/>
        </p:nvSpPr>
        <p:spPr>
          <a:xfrm>
            <a:off x="4910008" y="809131"/>
            <a:ext cx="2057700" cy="369332"/>
          </a:xfrm>
          <a:prstGeom prst="rect">
            <a:avLst/>
          </a:prstGeom>
          <a:noFill/>
        </p:spPr>
        <p:txBody>
          <a:bodyPr wrap="none" rtlCol="0">
            <a:spAutoFit/>
          </a:bodyPr>
          <a:lstStyle/>
          <a:p>
            <a:r>
              <a:rPr lang="en-US" altLang="ja-JP" dirty="0" smtClean="0"/>
              <a:t>small, 2, 973, 2006.</a:t>
            </a:r>
            <a:endParaRPr kumimoji="1" lang="ja-JP" altLang="en-US" dirty="0"/>
          </a:p>
        </p:txBody>
      </p:sp>
      <p:sp>
        <p:nvSpPr>
          <p:cNvPr id="8" name="テキスト ボックス 7"/>
          <p:cNvSpPr txBox="1"/>
          <p:nvPr/>
        </p:nvSpPr>
        <p:spPr>
          <a:xfrm>
            <a:off x="572882" y="2862502"/>
            <a:ext cx="4258836" cy="369332"/>
          </a:xfrm>
          <a:prstGeom prst="rect">
            <a:avLst/>
          </a:prstGeom>
          <a:noFill/>
        </p:spPr>
        <p:txBody>
          <a:bodyPr wrap="none" rtlCol="0">
            <a:spAutoFit/>
          </a:bodyPr>
          <a:lstStyle/>
          <a:p>
            <a:r>
              <a:rPr kumimoji="1" lang="en-US" altLang="ja-JP" dirty="0" smtClean="0"/>
              <a:t>A</a:t>
            </a:r>
            <a:r>
              <a:rPr kumimoji="1" lang="ja-JP" altLang="en-US" dirty="0" smtClean="0"/>
              <a:t>はスイッチ挙動を起こし、</a:t>
            </a:r>
            <a:r>
              <a:rPr kumimoji="1" lang="en-US" altLang="ja-JP" dirty="0" smtClean="0"/>
              <a:t>B</a:t>
            </a:r>
            <a:r>
              <a:rPr kumimoji="1" lang="ja-JP" altLang="en-US" dirty="0" smtClean="0"/>
              <a:t>は起こさない。</a:t>
            </a:r>
            <a:endParaRPr kumimoji="1" lang="ja-JP" altLang="en-US" dirty="0"/>
          </a:p>
        </p:txBody>
      </p:sp>
      <p:sp>
        <p:nvSpPr>
          <p:cNvPr id="9" name="テキスト ボックス 8"/>
          <p:cNvSpPr txBox="1"/>
          <p:nvPr/>
        </p:nvSpPr>
        <p:spPr>
          <a:xfrm>
            <a:off x="0" y="0"/>
            <a:ext cx="188615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可逆抵抗スイッチ</a:t>
            </a:r>
            <a:endParaRPr kumimoji="1" lang="ja-JP" altLang="en-US" dirty="0"/>
          </a:p>
        </p:txBody>
      </p:sp>
      <p:sp>
        <p:nvSpPr>
          <p:cNvPr id="10" name="テキスト ボックス 9"/>
          <p:cNvSpPr txBox="1"/>
          <p:nvPr/>
        </p:nvSpPr>
        <p:spPr>
          <a:xfrm>
            <a:off x="8649266" y="0"/>
            <a:ext cx="49473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EM</a:t>
            </a:r>
            <a:endParaRPr kumimoji="1" lang="ja-JP"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おおざっぱな現状の位置づけ</a:t>
            </a:r>
            <a:endParaRPr lang="ja-JP" altLang="en-US" dirty="0"/>
          </a:p>
        </p:txBody>
      </p:sp>
      <p:sp>
        <p:nvSpPr>
          <p:cNvPr id="4" name="テキスト ボックス 3"/>
          <p:cNvSpPr txBox="1"/>
          <p:nvPr/>
        </p:nvSpPr>
        <p:spPr>
          <a:xfrm>
            <a:off x="1635070" y="1417638"/>
            <a:ext cx="6353021" cy="4468745"/>
          </a:xfrm>
          <a:prstGeom prst="rect">
            <a:avLst/>
          </a:prstGeom>
          <a:noFill/>
        </p:spPr>
        <p:txBody>
          <a:bodyPr wrap="none" rtlCol="0">
            <a:spAutoFit/>
          </a:bodyPr>
          <a:lstStyle/>
          <a:p>
            <a:pPr>
              <a:lnSpc>
                <a:spcPts val="3800"/>
              </a:lnSpc>
              <a:buFont typeface="Wingdings" charset="2"/>
              <a:buChar char="p"/>
            </a:pPr>
            <a:r>
              <a:rPr kumimoji="1" lang="ja-JP" altLang="en-US" sz="2800" dirty="0" smtClean="0"/>
              <a:t>単分子の電気抵抗を測れるか？</a:t>
            </a:r>
            <a:endParaRPr kumimoji="1" lang="en-US" altLang="ja-JP" sz="2800" dirty="0" smtClean="0"/>
          </a:p>
          <a:p>
            <a:pPr>
              <a:lnSpc>
                <a:spcPts val="3800"/>
              </a:lnSpc>
              <a:buFont typeface="Wingdings" charset="2"/>
              <a:buChar char="p"/>
            </a:pPr>
            <a:r>
              <a:rPr lang="ja-JP" altLang="en-US" sz="2800" dirty="0" smtClean="0"/>
              <a:t>定性的な伝導特性の解釈はできるか？</a:t>
            </a:r>
            <a:endParaRPr lang="en-US" altLang="ja-JP" sz="2800" dirty="0" smtClean="0"/>
          </a:p>
          <a:p>
            <a:pPr>
              <a:lnSpc>
                <a:spcPts val="3800"/>
              </a:lnSpc>
              <a:buFont typeface="Wingdings" charset="2"/>
              <a:buChar char="p"/>
            </a:pPr>
            <a:r>
              <a:rPr kumimoji="1" lang="ja-JP" altLang="en-US" sz="2800" dirty="0" smtClean="0"/>
              <a:t>定量的な解釈はできるか？</a:t>
            </a:r>
            <a:endParaRPr lang="en-US" altLang="ja-JP" sz="2800" dirty="0" smtClean="0"/>
          </a:p>
          <a:p>
            <a:pPr>
              <a:lnSpc>
                <a:spcPts val="3800"/>
              </a:lnSpc>
              <a:buFont typeface="Wingdings" charset="2"/>
              <a:buChar char="p"/>
            </a:pPr>
            <a:r>
              <a:rPr lang="ja-JP" altLang="en-US" sz="2800" dirty="0" smtClean="0"/>
              <a:t>外部変調は可能か？</a:t>
            </a:r>
            <a:endParaRPr lang="en-US" altLang="ja-JP" sz="2800" dirty="0" smtClean="0"/>
          </a:p>
          <a:p>
            <a:pPr>
              <a:lnSpc>
                <a:spcPts val="3800"/>
              </a:lnSpc>
              <a:buFont typeface="Wingdings" charset="2"/>
              <a:buChar char="p"/>
            </a:pPr>
            <a:r>
              <a:rPr kumimoji="1" lang="ja-JP" altLang="en-US" sz="2800" dirty="0" smtClean="0"/>
              <a:t>整流特性は出るか？</a:t>
            </a:r>
            <a:endParaRPr kumimoji="1" lang="en-US" altLang="ja-JP" sz="2800" dirty="0" smtClean="0"/>
          </a:p>
          <a:p>
            <a:pPr>
              <a:lnSpc>
                <a:spcPts val="3800"/>
              </a:lnSpc>
              <a:buFont typeface="Wingdings" charset="2"/>
              <a:buChar char="p"/>
            </a:pPr>
            <a:r>
              <a:rPr lang="ja-JP" altLang="en-US" sz="2800" dirty="0" smtClean="0"/>
              <a:t>分子の個性／機能は出せるか？</a:t>
            </a:r>
            <a:endParaRPr lang="en-US" altLang="ja-JP" sz="2800" dirty="0" smtClean="0"/>
          </a:p>
          <a:p>
            <a:pPr>
              <a:lnSpc>
                <a:spcPts val="3800"/>
              </a:lnSpc>
              <a:buFont typeface="Wingdings" charset="2"/>
              <a:buChar char="p"/>
            </a:pPr>
            <a:endParaRPr lang="en-US" altLang="ja-JP" sz="2800" dirty="0" smtClean="0"/>
          </a:p>
          <a:p>
            <a:pPr>
              <a:lnSpc>
                <a:spcPts val="3800"/>
              </a:lnSpc>
              <a:buFont typeface="Wingdings" charset="2"/>
              <a:buChar char="p"/>
            </a:pPr>
            <a:endParaRPr lang="en-US" altLang="ja-JP" sz="2800" dirty="0" smtClean="0"/>
          </a:p>
          <a:p>
            <a:pPr>
              <a:lnSpc>
                <a:spcPts val="3800"/>
              </a:lnSpc>
              <a:buFont typeface="Wingdings" charset="2"/>
              <a:buChar char="p"/>
            </a:pPr>
            <a:r>
              <a:rPr lang="ja-JP" altLang="en-US" sz="2800" dirty="0" smtClean="0"/>
              <a:t>つかえるか？</a:t>
            </a:r>
            <a:endParaRPr lang="en-US" altLang="ja-JP" sz="2800" dirty="0" smtClean="0"/>
          </a:p>
        </p:txBody>
      </p:sp>
      <p:sp>
        <p:nvSpPr>
          <p:cNvPr id="5" name="テキスト ボックス 4"/>
          <p:cNvSpPr txBox="1"/>
          <p:nvPr/>
        </p:nvSpPr>
        <p:spPr>
          <a:xfrm>
            <a:off x="1698570" y="1435100"/>
            <a:ext cx="453970" cy="461665"/>
          </a:xfrm>
          <a:prstGeom prst="rect">
            <a:avLst/>
          </a:prstGeom>
          <a:noFill/>
        </p:spPr>
        <p:txBody>
          <a:bodyPr wrap="none" rtlCol="0">
            <a:spAutoFit/>
          </a:bodyPr>
          <a:lstStyle/>
          <a:p>
            <a:r>
              <a:rPr kumimoji="1" lang="ja-JP" altLang="en-US" sz="2400" b="1" dirty="0" smtClean="0">
                <a:solidFill>
                  <a:srgbClr val="FF0000"/>
                </a:solidFill>
              </a:rPr>
              <a:t>レ</a:t>
            </a:r>
            <a:endParaRPr kumimoji="1" lang="ja-JP" altLang="en-US" sz="2400" b="1" dirty="0">
              <a:solidFill>
                <a:srgbClr val="FF0000"/>
              </a:solidFill>
            </a:endParaRPr>
          </a:p>
        </p:txBody>
      </p:sp>
      <p:sp>
        <p:nvSpPr>
          <p:cNvPr id="6" name="テキスト ボックス 5"/>
          <p:cNvSpPr txBox="1"/>
          <p:nvPr/>
        </p:nvSpPr>
        <p:spPr>
          <a:xfrm>
            <a:off x="1711270" y="1879600"/>
            <a:ext cx="453970" cy="461665"/>
          </a:xfrm>
          <a:prstGeom prst="rect">
            <a:avLst/>
          </a:prstGeom>
          <a:noFill/>
        </p:spPr>
        <p:txBody>
          <a:bodyPr wrap="none" rtlCol="0">
            <a:spAutoFit/>
          </a:bodyPr>
          <a:lstStyle/>
          <a:p>
            <a:r>
              <a:rPr kumimoji="1" lang="ja-JP" altLang="en-US" sz="2400" b="1" dirty="0" smtClean="0">
                <a:solidFill>
                  <a:srgbClr val="FF0000"/>
                </a:solidFill>
              </a:rPr>
              <a:t>レ</a:t>
            </a:r>
            <a:endParaRPr kumimoji="1" lang="ja-JP" altLang="en-US" sz="2400" b="1" dirty="0">
              <a:solidFill>
                <a:srgbClr val="FF0000"/>
              </a:solidFill>
            </a:endParaRPr>
          </a:p>
        </p:txBody>
      </p:sp>
      <p:sp>
        <p:nvSpPr>
          <p:cNvPr id="7" name="テキスト ボックス 6"/>
          <p:cNvSpPr txBox="1"/>
          <p:nvPr/>
        </p:nvSpPr>
        <p:spPr>
          <a:xfrm>
            <a:off x="1711270" y="2844800"/>
            <a:ext cx="453970" cy="461665"/>
          </a:xfrm>
          <a:prstGeom prst="rect">
            <a:avLst/>
          </a:prstGeom>
          <a:noFill/>
        </p:spPr>
        <p:txBody>
          <a:bodyPr wrap="none" rtlCol="0">
            <a:spAutoFit/>
          </a:bodyPr>
          <a:lstStyle/>
          <a:p>
            <a:r>
              <a:rPr kumimoji="1" lang="ja-JP" altLang="en-US" sz="2400" b="1" dirty="0" smtClean="0">
                <a:solidFill>
                  <a:schemeClr val="accent2">
                    <a:lumMod val="40000"/>
                    <a:lumOff val="60000"/>
                  </a:schemeClr>
                </a:solidFill>
              </a:rPr>
              <a:t>レ</a:t>
            </a:r>
            <a:endParaRPr kumimoji="1" lang="ja-JP" altLang="en-US" sz="2400" b="1" dirty="0">
              <a:solidFill>
                <a:schemeClr val="accent2">
                  <a:lumMod val="40000"/>
                  <a:lumOff val="60000"/>
                </a:schemeClr>
              </a:solidFill>
            </a:endParaRPr>
          </a:p>
        </p:txBody>
      </p:sp>
      <p:sp>
        <p:nvSpPr>
          <p:cNvPr id="8" name="テキスト ボックス 7"/>
          <p:cNvSpPr txBox="1"/>
          <p:nvPr/>
        </p:nvSpPr>
        <p:spPr>
          <a:xfrm>
            <a:off x="1711270" y="3340100"/>
            <a:ext cx="453970" cy="461665"/>
          </a:xfrm>
          <a:prstGeom prst="rect">
            <a:avLst/>
          </a:prstGeom>
          <a:noFill/>
        </p:spPr>
        <p:txBody>
          <a:bodyPr wrap="none" rtlCol="0">
            <a:spAutoFit/>
          </a:bodyPr>
          <a:lstStyle/>
          <a:p>
            <a:r>
              <a:rPr kumimoji="1" lang="ja-JP" altLang="en-US" sz="2400" b="1" dirty="0" smtClean="0">
                <a:solidFill>
                  <a:schemeClr val="accent2">
                    <a:lumMod val="40000"/>
                    <a:lumOff val="60000"/>
                  </a:schemeClr>
                </a:solidFill>
              </a:rPr>
              <a:t>レ</a:t>
            </a:r>
            <a:endParaRPr kumimoji="1" lang="ja-JP" altLang="en-US" sz="2400" b="1" dirty="0">
              <a:solidFill>
                <a:schemeClr val="accent2">
                  <a:lumMod val="40000"/>
                  <a:lumOff val="60000"/>
                </a:schemeClr>
              </a:solidFill>
            </a:endParaRPr>
          </a:p>
        </p:txBody>
      </p:sp>
      <p:sp>
        <p:nvSpPr>
          <p:cNvPr id="9" name="テキスト ボックス 8"/>
          <p:cNvSpPr txBox="1"/>
          <p:nvPr/>
        </p:nvSpPr>
        <p:spPr>
          <a:xfrm>
            <a:off x="1736670" y="3835400"/>
            <a:ext cx="453970" cy="461665"/>
          </a:xfrm>
          <a:prstGeom prst="rect">
            <a:avLst/>
          </a:prstGeom>
          <a:noFill/>
        </p:spPr>
        <p:txBody>
          <a:bodyPr wrap="none" rtlCol="0">
            <a:spAutoFit/>
          </a:bodyPr>
          <a:lstStyle/>
          <a:p>
            <a:r>
              <a:rPr kumimoji="1" lang="ja-JP" altLang="en-US" sz="2400" b="1" dirty="0" smtClean="0">
                <a:solidFill>
                  <a:schemeClr val="accent2">
                    <a:lumMod val="40000"/>
                    <a:lumOff val="60000"/>
                  </a:schemeClr>
                </a:solidFill>
              </a:rPr>
              <a:t>レ</a:t>
            </a:r>
            <a:endParaRPr kumimoji="1" lang="ja-JP" altLang="en-US" sz="2400" b="1" dirty="0">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12967" y="1483360"/>
            <a:ext cx="3611840" cy="4419600"/>
          </a:xfrm>
          <a:prstGeom prst="rect">
            <a:avLst/>
          </a:prstGeom>
        </p:spPr>
      </p:pic>
      <p:pic>
        <p:nvPicPr>
          <p:cNvPr id="5" name="図 4"/>
          <p:cNvPicPr>
            <a:picLocks noChangeAspect="1"/>
          </p:cNvPicPr>
          <p:nvPr/>
        </p:nvPicPr>
        <p:blipFill>
          <a:blip r:embed="rId3"/>
          <a:stretch>
            <a:fillRect/>
          </a:stretch>
        </p:blipFill>
        <p:spPr>
          <a:xfrm>
            <a:off x="412967" y="167640"/>
            <a:ext cx="5745480" cy="1315720"/>
          </a:xfrm>
          <a:prstGeom prst="rect">
            <a:avLst/>
          </a:prstGeom>
        </p:spPr>
      </p:pic>
      <p:pic>
        <p:nvPicPr>
          <p:cNvPr id="6" name="図 5"/>
          <p:cNvPicPr>
            <a:picLocks noChangeAspect="1"/>
          </p:cNvPicPr>
          <p:nvPr/>
        </p:nvPicPr>
        <p:blipFill>
          <a:blip r:embed="rId4"/>
          <a:stretch>
            <a:fillRect/>
          </a:stretch>
        </p:blipFill>
        <p:spPr>
          <a:xfrm>
            <a:off x="441960" y="5902960"/>
            <a:ext cx="3151087" cy="447040"/>
          </a:xfrm>
          <a:prstGeom prst="rect">
            <a:avLst/>
          </a:prstGeom>
        </p:spPr>
      </p:pic>
      <p:pic>
        <p:nvPicPr>
          <p:cNvPr id="7" name="図 6"/>
          <p:cNvPicPr>
            <a:picLocks noChangeAspect="1"/>
          </p:cNvPicPr>
          <p:nvPr/>
        </p:nvPicPr>
        <p:blipFill>
          <a:blip r:embed="rId5"/>
          <a:stretch>
            <a:fillRect/>
          </a:stretch>
        </p:blipFill>
        <p:spPr>
          <a:xfrm>
            <a:off x="4153058" y="3568700"/>
            <a:ext cx="4068763" cy="2959100"/>
          </a:xfrm>
          <a:prstGeom prst="rect">
            <a:avLst/>
          </a:prstGeom>
        </p:spPr>
      </p:pic>
      <p:pic>
        <p:nvPicPr>
          <p:cNvPr id="4" name="図 3"/>
          <p:cNvPicPr>
            <a:picLocks noChangeAspect="1"/>
          </p:cNvPicPr>
          <p:nvPr/>
        </p:nvPicPr>
        <p:blipFill>
          <a:blip r:embed="rId6"/>
          <a:stretch>
            <a:fillRect/>
          </a:stretch>
        </p:blipFill>
        <p:spPr>
          <a:xfrm>
            <a:off x="4572000" y="1287780"/>
            <a:ext cx="3307080" cy="228092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フリーフォーム 4"/>
          <p:cNvSpPr/>
          <p:nvPr/>
        </p:nvSpPr>
        <p:spPr>
          <a:xfrm>
            <a:off x="5031317" y="1854200"/>
            <a:ext cx="1193800" cy="1143000"/>
          </a:xfrm>
          <a:custGeom>
            <a:avLst/>
            <a:gdLst>
              <a:gd name="connsiteX0" fmla="*/ 0 w 1193800"/>
              <a:gd name="connsiteY0" fmla="*/ 1143000 h 1143000"/>
              <a:gd name="connsiteX1" fmla="*/ 241300 w 1193800"/>
              <a:gd name="connsiteY1" fmla="*/ 431800 h 1143000"/>
              <a:gd name="connsiteX2" fmla="*/ 1193800 w 1193800"/>
              <a:gd name="connsiteY2" fmla="*/ 0 h 1143000"/>
            </a:gdLst>
            <a:ahLst/>
            <a:cxnLst>
              <a:cxn ang="0">
                <a:pos x="connsiteX0" y="connsiteY0"/>
              </a:cxn>
              <a:cxn ang="0">
                <a:pos x="connsiteX1" y="connsiteY1"/>
              </a:cxn>
              <a:cxn ang="0">
                <a:pos x="connsiteX2" y="connsiteY2"/>
              </a:cxn>
            </a:cxnLst>
            <a:rect l="l" t="t" r="r" b="b"/>
            <a:pathLst>
              <a:path w="1193800" h="1143000">
                <a:moveTo>
                  <a:pt x="0" y="1143000"/>
                </a:moveTo>
                <a:cubicBezTo>
                  <a:pt x="21166" y="882650"/>
                  <a:pt x="42333" y="622300"/>
                  <a:pt x="241300" y="431800"/>
                </a:cubicBezTo>
                <a:cubicBezTo>
                  <a:pt x="440267" y="241300"/>
                  <a:pt x="1193800" y="0"/>
                  <a:pt x="1193800" y="0"/>
                </a:cubicBezTo>
              </a:path>
            </a:pathLst>
          </a:custGeom>
          <a:ln>
            <a:solidFill>
              <a:schemeClr val="tx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8" name="直線矢印コネクタ 7"/>
          <p:cNvCxnSpPr/>
          <p:nvPr/>
        </p:nvCxnSpPr>
        <p:spPr>
          <a:xfrm>
            <a:off x="1562100" y="3937000"/>
            <a:ext cx="61341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7908107" y="3752334"/>
            <a:ext cx="261986" cy="369332"/>
          </a:xfrm>
          <a:prstGeom prst="rect">
            <a:avLst/>
          </a:prstGeom>
          <a:noFill/>
        </p:spPr>
        <p:txBody>
          <a:bodyPr wrap="none" rtlCol="0">
            <a:spAutoFit/>
          </a:bodyPr>
          <a:lstStyle/>
          <a:p>
            <a:r>
              <a:rPr lang="en-US" altLang="ja-JP" dirty="0" smtClean="0"/>
              <a:t>t</a:t>
            </a:r>
            <a:endParaRPr kumimoji="1" lang="ja-JP" altLang="en-US" dirty="0"/>
          </a:p>
        </p:txBody>
      </p:sp>
      <p:sp>
        <p:nvSpPr>
          <p:cNvPr id="10" name="テキスト ボックス 9"/>
          <p:cNvSpPr txBox="1"/>
          <p:nvPr/>
        </p:nvSpPr>
        <p:spPr>
          <a:xfrm>
            <a:off x="2832100" y="3987800"/>
            <a:ext cx="652643" cy="369332"/>
          </a:xfrm>
          <a:prstGeom prst="rect">
            <a:avLst/>
          </a:prstGeom>
          <a:noFill/>
        </p:spPr>
        <p:txBody>
          <a:bodyPr wrap="none" rtlCol="0">
            <a:spAutoFit/>
          </a:bodyPr>
          <a:lstStyle/>
          <a:p>
            <a:r>
              <a:rPr kumimoji="1" lang="en-US" altLang="ja-JP" dirty="0" smtClean="0"/>
              <a:t>2000</a:t>
            </a:r>
            <a:endParaRPr kumimoji="1" lang="ja-JP" altLang="en-US" dirty="0"/>
          </a:p>
        </p:txBody>
      </p:sp>
      <p:sp>
        <p:nvSpPr>
          <p:cNvPr id="11" name="テキスト ボックス 10"/>
          <p:cNvSpPr txBox="1"/>
          <p:nvPr/>
        </p:nvSpPr>
        <p:spPr>
          <a:xfrm>
            <a:off x="4704995" y="3969266"/>
            <a:ext cx="652643" cy="369332"/>
          </a:xfrm>
          <a:prstGeom prst="rect">
            <a:avLst/>
          </a:prstGeom>
          <a:noFill/>
        </p:spPr>
        <p:txBody>
          <a:bodyPr wrap="none" rtlCol="0">
            <a:spAutoFit/>
          </a:bodyPr>
          <a:lstStyle/>
          <a:p>
            <a:r>
              <a:rPr kumimoji="1" lang="en-US" altLang="ja-JP" dirty="0" smtClean="0"/>
              <a:t>2010</a:t>
            </a:r>
            <a:endParaRPr kumimoji="1" lang="ja-JP" altLang="en-US" dirty="0"/>
          </a:p>
        </p:txBody>
      </p:sp>
      <p:sp>
        <p:nvSpPr>
          <p:cNvPr id="12" name="フリーフォーム 11"/>
          <p:cNvSpPr/>
          <p:nvPr/>
        </p:nvSpPr>
        <p:spPr>
          <a:xfrm>
            <a:off x="2057400" y="2997200"/>
            <a:ext cx="2973917" cy="537633"/>
          </a:xfrm>
          <a:custGeom>
            <a:avLst/>
            <a:gdLst>
              <a:gd name="connsiteX0" fmla="*/ 0 w 2973917"/>
              <a:gd name="connsiteY0" fmla="*/ 495300 h 537633"/>
              <a:gd name="connsiteX1" fmla="*/ 850900 w 2973917"/>
              <a:gd name="connsiteY1" fmla="*/ 482600 h 537633"/>
              <a:gd name="connsiteX2" fmla="*/ 1181100 w 2973917"/>
              <a:gd name="connsiteY2" fmla="*/ 165100 h 537633"/>
              <a:gd name="connsiteX3" fmla="*/ 2095500 w 2973917"/>
              <a:gd name="connsiteY3" fmla="*/ 330200 h 537633"/>
              <a:gd name="connsiteX4" fmla="*/ 2832100 w 2973917"/>
              <a:gd name="connsiteY4" fmla="*/ 139700 h 537633"/>
              <a:gd name="connsiteX5" fmla="*/ 2946400 w 2973917"/>
              <a:gd name="connsiteY5" fmla="*/ 0 h 53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917" h="537633">
                <a:moveTo>
                  <a:pt x="0" y="495300"/>
                </a:moveTo>
                <a:cubicBezTo>
                  <a:pt x="327025" y="516466"/>
                  <a:pt x="654050" y="537633"/>
                  <a:pt x="850900" y="482600"/>
                </a:cubicBezTo>
                <a:cubicBezTo>
                  <a:pt x="1047750" y="427567"/>
                  <a:pt x="973667" y="190500"/>
                  <a:pt x="1181100" y="165100"/>
                </a:cubicBezTo>
                <a:cubicBezTo>
                  <a:pt x="1388533" y="139700"/>
                  <a:pt x="1820333" y="334433"/>
                  <a:pt x="2095500" y="330200"/>
                </a:cubicBezTo>
                <a:cubicBezTo>
                  <a:pt x="2370667" y="325967"/>
                  <a:pt x="2690283" y="194733"/>
                  <a:pt x="2832100" y="139700"/>
                </a:cubicBezTo>
                <a:cubicBezTo>
                  <a:pt x="2973917" y="84667"/>
                  <a:pt x="2946400" y="0"/>
                  <a:pt x="294640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4" name="直線矢印コネクタ 13"/>
          <p:cNvCxnSpPr/>
          <p:nvPr/>
        </p:nvCxnSpPr>
        <p:spPr>
          <a:xfrm rot="5400000" flipH="1" flipV="1">
            <a:off x="228600" y="2603500"/>
            <a:ext cx="2667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2057400" y="2627868"/>
            <a:ext cx="2664311" cy="646331"/>
          </a:xfrm>
          <a:prstGeom prst="rect">
            <a:avLst/>
          </a:prstGeom>
          <a:noFill/>
        </p:spPr>
        <p:txBody>
          <a:bodyPr wrap="none" rtlCol="0">
            <a:spAutoFit/>
          </a:bodyPr>
          <a:lstStyle/>
          <a:p>
            <a:r>
              <a:rPr kumimoji="1" lang="ja-JP" altLang="en-US" dirty="0" smtClean="0"/>
              <a:t>第一次ロジスティック曲線</a:t>
            </a:r>
            <a:endParaRPr kumimoji="1" lang="en-US" altLang="ja-JP" dirty="0" smtClean="0"/>
          </a:p>
          <a:p>
            <a:endParaRPr kumimoji="1" lang="ja-JP" altLang="en-US" dirty="0"/>
          </a:p>
        </p:txBody>
      </p:sp>
      <p:sp>
        <p:nvSpPr>
          <p:cNvPr id="16" name="テキスト ボックス 15"/>
          <p:cNvSpPr txBox="1"/>
          <p:nvPr/>
        </p:nvSpPr>
        <p:spPr>
          <a:xfrm>
            <a:off x="5240991" y="2443202"/>
            <a:ext cx="984126" cy="369332"/>
          </a:xfrm>
          <a:prstGeom prst="rect">
            <a:avLst/>
          </a:prstGeom>
          <a:noFill/>
        </p:spPr>
        <p:txBody>
          <a:bodyPr wrap="none" rtlCol="0">
            <a:spAutoFit/>
          </a:bodyPr>
          <a:lstStyle/>
          <a:p>
            <a:r>
              <a:rPr kumimoji="1" lang="ja-JP" altLang="en-US" dirty="0" smtClean="0"/>
              <a:t>第</a:t>
            </a:r>
            <a:r>
              <a:rPr lang="ja-JP" altLang="en-US" dirty="0" smtClean="0"/>
              <a:t>二</a:t>
            </a:r>
            <a:r>
              <a:rPr kumimoji="1" lang="ja-JP" altLang="en-US" dirty="0" smtClean="0"/>
              <a:t>次</a:t>
            </a:r>
            <a:r>
              <a:rPr kumimoji="1" lang="en-US" altLang="ja-JP" dirty="0" smtClean="0"/>
              <a:t>?</a:t>
            </a:r>
            <a:endParaRPr kumimoji="1" lang="ja-JP" altLang="en-US" dirty="0"/>
          </a:p>
        </p:txBody>
      </p:sp>
      <p:cxnSp>
        <p:nvCxnSpPr>
          <p:cNvPr id="18" name="直線コネクタ 17"/>
          <p:cNvCxnSpPr/>
          <p:nvPr/>
        </p:nvCxnSpPr>
        <p:spPr>
          <a:xfrm rot="5400000" flipH="1" flipV="1">
            <a:off x="3818467" y="2724150"/>
            <a:ext cx="24257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70329" y="264886"/>
            <a:ext cx="6604000" cy="1473200"/>
          </a:xfrm>
          <a:prstGeom prst="rect">
            <a:avLst/>
          </a:prstGeom>
        </p:spPr>
      </p:pic>
      <p:sp>
        <p:nvSpPr>
          <p:cNvPr id="4" name="テキスト ボックス 3"/>
          <p:cNvSpPr txBox="1"/>
          <p:nvPr/>
        </p:nvSpPr>
        <p:spPr>
          <a:xfrm>
            <a:off x="6649770" y="1188357"/>
            <a:ext cx="2494230" cy="369332"/>
          </a:xfrm>
          <a:prstGeom prst="rect">
            <a:avLst/>
          </a:prstGeom>
          <a:noFill/>
        </p:spPr>
        <p:txBody>
          <a:bodyPr wrap="none" rtlCol="0">
            <a:spAutoFit/>
          </a:bodyPr>
          <a:lstStyle/>
          <a:p>
            <a:r>
              <a:rPr kumimoji="1" lang="en-US" altLang="ja-JP" dirty="0" smtClean="0"/>
              <a:t>DOI: 10.1021/nl9029785</a:t>
            </a:r>
            <a:endParaRPr kumimoji="1" lang="ja-JP" altLang="en-US" dirty="0"/>
          </a:p>
        </p:txBody>
      </p:sp>
      <p:pic>
        <p:nvPicPr>
          <p:cNvPr id="5" name="図 4"/>
          <p:cNvPicPr>
            <a:picLocks noChangeAspect="1"/>
          </p:cNvPicPr>
          <p:nvPr/>
        </p:nvPicPr>
        <p:blipFill>
          <a:blip r:embed="rId3"/>
          <a:stretch>
            <a:fillRect/>
          </a:stretch>
        </p:blipFill>
        <p:spPr>
          <a:xfrm>
            <a:off x="532893" y="2186167"/>
            <a:ext cx="4648200" cy="3190240"/>
          </a:xfrm>
          <a:prstGeom prst="rect">
            <a:avLst/>
          </a:prstGeom>
        </p:spPr>
      </p:pic>
      <p:pic>
        <p:nvPicPr>
          <p:cNvPr id="6" name="図 5"/>
          <p:cNvPicPr>
            <a:picLocks noChangeAspect="1"/>
          </p:cNvPicPr>
          <p:nvPr/>
        </p:nvPicPr>
        <p:blipFill>
          <a:blip r:embed="rId4"/>
          <a:stretch>
            <a:fillRect/>
          </a:stretch>
        </p:blipFill>
        <p:spPr>
          <a:xfrm>
            <a:off x="405953" y="5256193"/>
            <a:ext cx="6700520" cy="1463040"/>
          </a:xfrm>
          <a:prstGeom prst="rect">
            <a:avLst/>
          </a:prstGeom>
        </p:spPr>
      </p:pic>
      <p:pic>
        <p:nvPicPr>
          <p:cNvPr id="7" name="図 6"/>
          <p:cNvPicPr>
            <a:picLocks noChangeAspect="1"/>
          </p:cNvPicPr>
          <p:nvPr/>
        </p:nvPicPr>
        <p:blipFill>
          <a:blip r:embed="rId5"/>
          <a:stretch>
            <a:fillRect/>
          </a:stretch>
        </p:blipFill>
        <p:spPr>
          <a:xfrm>
            <a:off x="5631360" y="1690033"/>
            <a:ext cx="3276600" cy="5029200"/>
          </a:xfrm>
          <a:prstGeom prst="rect">
            <a:avLst/>
          </a:prstGeom>
        </p:spPr>
      </p:pic>
      <p:sp>
        <p:nvSpPr>
          <p:cNvPr id="8" name="テキスト ボックス 7"/>
          <p:cNvSpPr txBox="1"/>
          <p:nvPr/>
        </p:nvSpPr>
        <p:spPr>
          <a:xfrm>
            <a:off x="0" y="0"/>
            <a:ext cx="3616495"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ゲート電圧によるスピン状態の制御</a:t>
            </a:r>
            <a:endParaRPr kumimoji="1" lang="ja-JP" altLang="en-US" dirty="0"/>
          </a:p>
        </p:txBody>
      </p:sp>
      <p:sp>
        <p:nvSpPr>
          <p:cNvPr id="9" name="テキスト ボックス 8"/>
          <p:cNvSpPr txBox="1"/>
          <p:nvPr/>
        </p:nvSpPr>
        <p:spPr>
          <a:xfrm>
            <a:off x="8040513" y="0"/>
            <a:ext cx="110348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斜め蒸着</a:t>
            </a:r>
            <a:endParaRPr kumimoji="1" lang="ja-JP"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92265" y="437243"/>
            <a:ext cx="4130040" cy="4241800"/>
          </a:xfrm>
          <a:prstGeom prst="rect">
            <a:avLst/>
          </a:prstGeom>
        </p:spPr>
      </p:pic>
      <p:pic>
        <p:nvPicPr>
          <p:cNvPr id="4" name="図 3"/>
          <p:cNvPicPr>
            <a:picLocks noChangeAspect="1"/>
          </p:cNvPicPr>
          <p:nvPr/>
        </p:nvPicPr>
        <p:blipFill>
          <a:blip r:embed="rId3"/>
          <a:stretch>
            <a:fillRect/>
          </a:stretch>
        </p:blipFill>
        <p:spPr>
          <a:xfrm>
            <a:off x="417286" y="4999389"/>
            <a:ext cx="6604000" cy="1498600"/>
          </a:xfrm>
          <a:prstGeom prst="rect">
            <a:avLst/>
          </a:prstGeom>
        </p:spPr>
      </p:pic>
      <p:pic>
        <p:nvPicPr>
          <p:cNvPr id="5" name="図 4"/>
          <p:cNvPicPr>
            <a:picLocks noChangeAspect="1"/>
          </p:cNvPicPr>
          <p:nvPr/>
        </p:nvPicPr>
        <p:blipFill>
          <a:blip r:embed="rId4"/>
          <a:stretch>
            <a:fillRect/>
          </a:stretch>
        </p:blipFill>
        <p:spPr>
          <a:xfrm>
            <a:off x="5432570" y="653142"/>
            <a:ext cx="2585848" cy="3599543"/>
          </a:xfrm>
          <a:prstGeom prst="rect">
            <a:avLst/>
          </a:prstGeom>
        </p:spPr>
      </p:pic>
      <p:pic>
        <p:nvPicPr>
          <p:cNvPr id="6" name="図 5"/>
          <p:cNvPicPr>
            <a:picLocks noChangeAspect="1"/>
          </p:cNvPicPr>
          <p:nvPr/>
        </p:nvPicPr>
        <p:blipFill>
          <a:blip r:embed="rId5"/>
          <a:stretch>
            <a:fillRect/>
          </a:stretch>
        </p:blipFill>
        <p:spPr>
          <a:xfrm>
            <a:off x="3396343" y="4082449"/>
            <a:ext cx="6578600" cy="1666240"/>
          </a:xfrm>
          <a:prstGeom prst="rect">
            <a:avLst/>
          </a:prstGeom>
        </p:spPr>
      </p:pic>
      <p:sp>
        <p:nvSpPr>
          <p:cNvPr id="7" name="テキスト ボックス 6"/>
          <p:cNvSpPr txBox="1"/>
          <p:nvPr/>
        </p:nvSpPr>
        <p:spPr>
          <a:xfrm>
            <a:off x="417286" y="67911"/>
            <a:ext cx="1801395" cy="369332"/>
          </a:xfrm>
          <a:prstGeom prst="rect">
            <a:avLst/>
          </a:prstGeom>
          <a:noFill/>
        </p:spPr>
        <p:txBody>
          <a:bodyPr wrap="none" rtlCol="0">
            <a:spAutoFit/>
          </a:bodyPr>
          <a:lstStyle/>
          <a:p>
            <a:r>
              <a:rPr kumimoji="1" lang="ja-JP" altLang="en-US" dirty="0" smtClean="0"/>
              <a:t>前ページより続く</a:t>
            </a:r>
            <a:endParaRPr kumimoji="1" lang="ja-JP"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91820" y="513080"/>
            <a:ext cx="3642360" cy="751840"/>
          </a:xfrm>
          <a:prstGeom prst="rect">
            <a:avLst/>
          </a:prstGeom>
        </p:spPr>
      </p:pic>
      <p:pic>
        <p:nvPicPr>
          <p:cNvPr id="3" name="図 2"/>
          <p:cNvPicPr>
            <a:picLocks noChangeAspect="1"/>
          </p:cNvPicPr>
          <p:nvPr/>
        </p:nvPicPr>
        <p:blipFill>
          <a:blip r:embed="rId3"/>
          <a:stretch>
            <a:fillRect/>
          </a:stretch>
        </p:blipFill>
        <p:spPr>
          <a:xfrm>
            <a:off x="4757420" y="774700"/>
            <a:ext cx="2169160" cy="203200"/>
          </a:xfrm>
          <a:prstGeom prst="rect">
            <a:avLst/>
          </a:prstGeom>
        </p:spPr>
      </p:pic>
      <p:pic>
        <p:nvPicPr>
          <p:cNvPr id="4" name="図 3"/>
          <p:cNvPicPr>
            <a:picLocks noChangeAspect="1"/>
          </p:cNvPicPr>
          <p:nvPr/>
        </p:nvPicPr>
        <p:blipFill>
          <a:blip r:embed="rId4"/>
          <a:stretch>
            <a:fillRect/>
          </a:stretch>
        </p:blipFill>
        <p:spPr>
          <a:xfrm>
            <a:off x="591820" y="1485900"/>
            <a:ext cx="3439960" cy="3616960"/>
          </a:xfrm>
          <a:prstGeom prst="rect">
            <a:avLst/>
          </a:prstGeom>
        </p:spPr>
      </p:pic>
      <p:pic>
        <p:nvPicPr>
          <p:cNvPr id="5" name="図 4"/>
          <p:cNvPicPr>
            <a:picLocks noChangeAspect="1"/>
          </p:cNvPicPr>
          <p:nvPr/>
        </p:nvPicPr>
        <p:blipFill>
          <a:blip r:embed="rId5"/>
          <a:stretch>
            <a:fillRect/>
          </a:stretch>
        </p:blipFill>
        <p:spPr>
          <a:xfrm>
            <a:off x="4234180" y="977900"/>
            <a:ext cx="1772922" cy="4533900"/>
          </a:xfrm>
          <a:prstGeom prst="rect">
            <a:avLst/>
          </a:prstGeom>
        </p:spPr>
      </p:pic>
      <p:pic>
        <p:nvPicPr>
          <p:cNvPr id="6" name="図 5"/>
          <p:cNvPicPr>
            <a:picLocks noChangeAspect="1"/>
          </p:cNvPicPr>
          <p:nvPr/>
        </p:nvPicPr>
        <p:blipFill>
          <a:blip r:embed="rId6"/>
          <a:stretch>
            <a:fillRect/>
          </a:stretch>
        </p:blipFill>
        <p:spPr>
          <a:xfrm>
            <a:off x="5971540" y="977900"/>
            <a:ext cx="2296160" cy="2860040"/>
          </a:xfrm>
          <a:prstGeom prst="rect">
            <a:avLst/>
          </a:prstGeom>
        </p:spPr>
      </p:pic>
      <p:pic>
        <p:nvPicPr>
          <p:cNvPr id="7" name="図 6"/>
          <p:cNvPicPr>
            <a:picLocks noChangeAspect="1"/>
          </p:cNvPicPr>
          <p:nvPr/>
        </p:nvPicPr>
        <p:blipFill>
          <a:blip r:embed="rId7"/>
          <a:stretch>
            <a:fillRect/>
          </a:stretch>
        </p:blipFill>
        <p:spPr>
          <a:xfrm>
            <a:off x="6523169" y="3837940"/>
            <a:ext cx="1744531" cy="2778760"/>
          </a:xfrm>
          <a:prstGeom prst="rect">
            <a:avLst/>
          </a:prstGeom>
        </p:spPr>
      </p:pic>
      <p:pic>
        <p:nvPicPr>
          <p:cNvPr id="8" name="図 7"/>
          <p:cNvPicPr>
            <a:picLocks noChangeAspect="1"/>
          </p:cNvPicPr>
          <p:nvPr/>
        </p:nvPicPr>
        <p:blipFill>
          <a:blip r:embed="rId8"/>
          <a:stretch>
            <a:fillRect/>
          </a:stretch>
        </p:blipFill>
        <p:spPr>
          <a:xfrm>
            <a:off x="7645400" y="0"/>
            <a:ext cx="1498600" cy="1998133"/>
          </a:xfrm>
          <a:prstGeom prst="rect">
            <a:avLst/>
          </a:prstGeom>
        </p:spPr>
      </p:pic>
      <p:sp>
        <p:nvSpPr>
          <p:cNvPr id="9" name="テキスト ボックス 8"/>
          <p:cNvSpPr txBox="1"/>
          <p:nvPr/>
        </p:nvSpPr>
        <p:spPr>
          <a:xfrm>
            <a:off x="0" y="0"/>
            <a:ext cx="1773442"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初めての計測例</a:t>
            </a:r>
            <a:endParaRPr kumimoji="1" lang="ja-JP"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63600" y="636592"/>
            <a:ext cx="4325620" cy="2698428"/>
          </a:xfrm>
          <a:prstGeom prst="rect">
            <a:avLst/>
          </a:prstGeom>
        </p:spPr>
      </p:pic>
      <p:pic>
        <p:nvPicPr>
          <p:cNvPr id="3" name="図 2"/>
          <p:cNvPicPr>
            <a:picLocks noChangeAspect="1"/>
          </p:cNvPicPr>
          <p:nvPr/>
        </p:nvPicPr>
        <p:blipFill>
          <a:blip r:embed="rId4"/>
          <a:stretch>
            <a:fillRect/>
          </a:stretch>
        </p:blipFill>
        <p:spPr>
          <a:xfrm>
            <a:off x="863600" y="3500120"/>
            <a:ext cx="3997960" cy="2682240"/>
          </a:xfrm>
          <a:prstGeom prst="rect">
            <a:avLst/>
          </a:prstGeom>
        </p:spPr>
      </p:pic>
      <p:pic>
        <p:nvPicPr>
          <p:cNvPr id="5" name="図 4"/>
          <p:cNvPicPr>
            <a:picLocks noChangeAspect="1"/>
          </p:cNvPicPr>
          <p:nvPr/>
        </p:nvPicPr>
        <p:blipFill>
          <a:blip r:embed="rId5"/>
          <a:stretch>
            <a:fillRect/>
          </a:stretch>
        </p:blipFill>
        <p:spPr>
          <a:xfrm>
            <a:off x="4572000" y="6182360"/>
            <a:ext cx="3073400" cy="294710"/>
          </a:xfrm>
          <a:prstGeom prst="rect">
            <a:avLst/>
          </a:prstGeom>
        </p:spPr>
      </p:pic>
      <p:sp>
        <p:nvSpPr>
          <p:cNvPr id="7" name="テキスト ボックス 6"/>
          <p:cNvSpPr txBox="1"/>
          <p:nvPr/>
        </p:nvSpPr>
        <p:spPr>
          <a:xfrm>
            <a:off x="0" y="0"/>
            <a:ext cx="110799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電極構造</a:t>
            </a:r>
            <a:endParaRPr kumimoji="1" lang="ja-JP" altLang="en-US" dirty="0"/>
          </a:p>
        </p:txBody>
      </p:sp>
      <p:pic>
        <p:nvPicPr>
          <p:cNvPr id="6" name="MCBJ.mov">
            <a:hlinkClick r:id="" action="ppaction://media"/>
          </p:cNvPr>
          <p:cNvPicPr/>
          <p:nvPr>
            <a:videoFile r:link="rId1"/>
          </p:nvPr>
        </p:nvPicPr>
        <p:blipFill>
          <a:blip r:embed="rId6"/>
          <a:stretch>
            <a:fillRect/>
          </a:stretch>
        </p:blipFill>
        <p:spPr>
          <a:xfrm>
            <a:off x="5189220" y="2475644"/>
            <a:ext cx="3229169" cy="17187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p:cTn id="1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119437" y="2969384"/>
            <a:ext cx="2530475" cy="336550"/>
          </a:xfrm>
          <a:prstGeom prst="rect">
            <a:avLst/>
          </a:prstGeom>
          <a:solidFill>
            <a:srgbClr val="F7F010"/>
          </a:solidFill>
          <a:ln w="9525">
            <a:solidFill>
              <a:schemeClr val="tx1"/>
            </a:solidFill>
            <a:miter lim="800000"/>
            <a:headEnd/>
            <a:tailEnd/>
          </a:ln>
        </p:spPr>
        <p:txBody>
          <a:bodyPr wrap="none" anchor="ctr">
            <a:prstTxWarp prst="textNoShape">
              <a:avLst/>
            </a:prstTxWarp>
          </a:bodyPr>
          <a:lstStyle/>
          <a:p>
            <a:endParaRPr lang="ja-JP" altLang="en-US">
              <a:latin typeface="Calibri" pitchFamily="-29" charset="0"/>
            </a:endParaRPr>
          </a:p>
        </p:txBody>
      </p:sp>
      <p:sp>
        <p:nvSpPr>
          <p:cNvPr id="8" name="AutoShape 3"/>
          <p:cNvSpPr>
            <a:spLocks noChangeArrowheads="1"/>
          </p:cNvSpPr>
          <p:nvPr/>
        </p:nvSpPr>
        <p:spPr bwMode="auto">
          <a:xfrm>
            <a:off x="4132262" y="3172584"/>
            <a:ext cx="504825" cy="168275"/>
          </a:xfrm>
          <a:prstGeom prst="triangle">
            <a:avLst>
              <a:gd name="adj" fmla="val 50000"/>
            </a:avLst>
          </a:prstGeom>
          <a:solidFill>
            <a:schemeClr val="bg1"/>
          </a:solidFill>
          <a:ln w="9525">
            <a:solidFill>
              <a:schemeClr val="tx1"/>
            </a:solidFill>
            <a:miter lim="800000"/>
            <a:headEnd/>
            <a:tailEnd/>
          </a:ln>
        </p:spPr>
        <p:txBody>
          <a:bodyPr wrap="none" anchor="ctr">
            <a:prstTxWarp prst="textNoShape">
              <a:avLst/>
            </a:prstTxWarp>
          </a:bodyPr>
          <a:lstStyle/>
          <a:p>
            <a:endParaRPr lang="ja-JP" altLang="en-US" sz="1600">
              <a:latin typeface="Century Gothic" pitchFamily="-29" charset="0"/>
              <a:ea typeface="ＭＳ Ｐ明朝" pitchFamily="-29" charset="-128"/>
              <a:cs typeface="ＭＳ Ｐ明朝" pitchFamily="-29" charset="-128"/>
            </a:endParaRPr>
          </a:p>
        </p:txBody>
      </p:sp>
      <p:sp>
        <p:nvSpPr>
          <p:cNvPr id="9" name="AutoShape 4"/>
          <p:cNvSpPr>
            <a:spLocks noChangeArrowheads="1"/>
          </p:cNvSpPr>
          <p:nvPr/>
        </p:nvSpPr>
        <p:spPr bwMode="auto">
          <a:xfrm flipV="1">
            <a:off x="4132262" y="2940809"/>
            <a:ext cx="504825" cy="168275"/>
          </a:xfrm>
          <a:prstGeom prst="triangle">
            <a:avLst>
              <a:gd name="adj" fmla="val 50000"/>
            </a:avLst>
          </a:prstGeom>
          <a:solidFill>
            <a:schemeClr val="bg1"/>
          </a:solidFill>
          <a:ln w="9525">
            <a:solidFill>
              <a:schemeClr val="tx1"/>
            </a:solidFill>
            <a:miter lim="800000"/>
            <a:headEnd/>
            <a:tailEnd/>
          </a:ln>
        </p:spPr>
        <p:txBody>
          <a:bodyPr rot="10800000" wrap="none" anchor="ctr">
            <a:prstTxWarp prst="textNoShape">
              <a:avLst/>
            </a:prstTxWarp>
          </a:bodyPr>
          <a:lstStyle/>
          <a:p>
            <a:endParaRPr lang="ja-JP" altLang="en-US" sz="1600">
              <a:latin typeface="Century Gothic" pitchFamily="-29" charset="0"/>
              <a:ea typeface="ＭＳ Ｐ明朝" pitchFamily="-29" charset="-128"/>
              <a:cs typeface="ＭＳ Ｐ明朝" pitchFamily="-29" charset="-128"/>
            </a:endParaRPr>
          </a:p>
        </p:txBody>
      </p:sp>
      <p:sp>
        <p:nvSpPr>
          <p:cNvPr id="10" name="Rectangle 5"/>
          <p:cNvSpPr>
            <a:spLocks noChangeArrowheads="1"/>
          </p:cNvSpPr>
          <p:nvPr/>
        </p:nvSpPr>
        <p:spPr bwMode="auto">
          <a:xfrm>
            <a:off x="4048125" y="3313871"/>
            <a:ext cx="674687" cy="168275"/>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latin typeface="Calibri" pitchFamily="-29" charset="0"/>
            </a:endParaRPr>
          </a:p>
        </p:txBody>
      </p:sp>
      <p:sp>
        <p:nvSpPr>
          <p:cNvPr id="11" name="Rectangle 6"/>
          <p:cNvSpPr>
            <a:spLocks noChangeArrowheads="1"/>
          </p:cNvSpPr>
          <p:nvPr/>
        </p:nvSpPr>
        <p:spPr bwMode="auto">
          <a:xfrm>
            <a:off x="4048125" y="2793171"/>
            <a:ext cx="674687" cy="168275"/>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latin typeface="Calibri" pitchFamily="-29" charset="0"/>
            </a:endParaRPr>
          </a:p>
        </p:txBody>
      </p:sp>
      <p:sp>
        <p:nvSpPr>
          <p:cNvPr id="12" name="Rectangle 7"/>
          <p:cNvSpPr>
            <a:spLocks noChangeArrowheads="1"/>
          </p:cNvSpPr>
          <p:nvPr/>
        </p:nvSpPr>
        <p:spPr bwMode="auto">
          <a:xfrm>
            <a:off x="2360612" y="3348796"/>
            <a:ext cx="4048125" cy="336550"/>
          </a:xfrm>
          <a:prstGeom prst="rect">
            <a:avLst/>
          </a:prstGeom>
          <a:solidFill>
            <a:srgbClr val="E3800A"/>
          </a:solidFill>
          <a:ln w="9525">
            <a:solidFill>
              <a:schemeClr val="tx1"/>
            </a:solidFill>
            <a:miter lim="800000"/>
            <a:headEnd/>
            <a:tailEnd/>
          </a:ln>
        </p:spPr>
        <p:txBody>
          <a:bodyPr wrap="none" anchor="ctr">
            <a:prstTxWarp prst="textNoShape">
              <a:avLst/>
            </a:prstTxWarp>
          </a:bodyPr>
          <a:lstStyle/>
          <a:p>
            <a:endParaRPr lang="ja-JP" altLang="en-US">
              <a:latin typeface="Calibri" pitchFamily="-29" charset="0"/>
            </a:endParaRPr>
          </a:p>
        </p:txBody>
      </p:sp>
      <p:grpSp>
        <p:nvGrpSpPr>
          <p:cNvPr id="4" name="Group 8"/>
          <p:cNvGrpSpPr>
            <a:grpSpLocks/>
          </p:cNvGrpSpPr>
          <p:nvPr/>
        </p:nvGrpSpPr>
        <p:grpSpPr bwMode="auto">
          <a:xfrm>
            <a:off x="5818187" y="2531234"/>
            <a:ext cx="506413" cy="817562"/>
            <a:chOff x="2880" y="2247"/>
            <a:chExt cx="288" cy="465"/>
          </a:xfrm>
        </p:grpSpPr>
        <p:sp>
          <p:nvSpPr>
            <p:cNvPr id="58" name="Oval 9"/>
            <p:cNvSpPr>
              <a:spLocks noChangeArrowheads="1"/>
            </p:cNvSpPr>
            <p:nvPr/>
          </p:nvSpPr>
          <p:spPr bwMode="auto">
            <a:xfrm>
              <a:off x="2880" y="2424"/>
              <a:ext cx="288" cy="288"/>
            </a:xfrm>
            <a:prstGeom prst="ellipse">
              <a:avLst/>
            </a:prstGeom>
            <a:solidFill>
              <a:srgbClr val="D8D0D0"/>
            </a:solidFill>
            <a:ln w="9525">
              <a:solidFill>
                <a:schemeClr val="tx1"/>
              </a:solidFill>
              <a:round/>
              <a:headEnd/>
              <a:tailEnd/>
            </a:ln>
          </p:spPr>
          <p:txBody>
            <a:bodyPr wrap="none" anchor="ctr">
              <a:prstTxWarp prst="textNoShape">
                <a:avLst/>
              </a:prstTxWarp>
            </a:bodyPr>
            <a:lstStyle/>
            <a:p>
              <a:endParaRPr lang="ja-JP" altLang="en-US">
                <a:latin typeface="Calibri" pitchFamily="-29" charset="0"/>
              </a:endParaRPr>
            </a:p>
          </p:txBody>
        </p:sp>
        <p:sp>
          <p:nvSpPr>
            <p:cNvPr id="59" name="Rectangle 10"/>
            <p:cNvSpPr>
              <a:spLocks noChangeArrowheads="1"/>
            </p:cNvSpPr>
            <p:nvPr/>
          </p:nvSpPr>
          <p:spPr bwMode="auto">
            <a:xfrm>
              <a:off x="2880" y="2247"/>
              <a:ext cx="288" cy="336"/>
            </a:xfrm>
            <a:prstGeom prst="rect">
              <a:avLst/>
            </a:prstGeom>
            <a:solidFill>
              <a:srgbClr val="D8D0D0"/>
            </a:solidFill>
            <a:ln w="9525">
              <a:solidFill>
                <a:schemeClr val="tx1"/>
              </a:solidFill>
              <a:miter lim="800000"/>
              <a:headEnd/>
              <a:tailEnd/>
            </a:ln>
          </p:spPr>
          <p:txBody>
            <a:bodyPr wrap="none" anchor="ctr">
              <a:prstTxWarp prst="textNoShape">
                <a:avLst/>
              </a:prstTxWarp>
            </a:bodyPr>
            <a:lstStyle/>
            <a:p>
              <a:endParaRPr lang="ja-JP" altLang="en-US">
                <a:latin typeface="Calibri" pitchFamily="-29" charset="0"/>
              </a:endParaRPr>
            </a:p>
          </p:txBody>
        </p:sp>
        <p:sp>
          <p:nvSpPr>
            <p:cNvPr id="60" name="Line 11"/>
            <p:cNvSpPr>
              <a:spLocks noChangeShapeType="1"/>
            </p:cNvSpPr>
            <p:nvPr/>
          </p:nvSpPr>
          <p:spPr bwMode="auto">
            <a:xfrm>
              <a:off x="2880" y="2575"/>
              <a:ext cx="288" cy="0"/>
            </a:xfrm>
            <a:prstGeom prst="line">
              <a:avLst/>
            </a:prstGeom>
            <a:noFill/>
            <a:ln w="34925">
              <a:solidFill>
                <a:srgbClr val="D8D0D0"/>
              </a:solidFill>
              <a:round/>
              <a:headEnd/>
              <a:tailEnd/>
            </a:ln>
          </p:spPr>
          <p:txBody>
            <a:bodyPr wrap="none" anchor="ctr">
              <a:prstTxWarp prst="textNoShape">
                <a:avLst/>
              </a:prstTxWarp>
            </a:bodyPr>
            <a:lstStyle/>
            <a:p>
              <a:endParaRPr lang="ja-JP" altLang="en-US"/>
            </a:p>
          </p:txBody>
        </p:sp>
        <p:sp>
          <p:nvSpPr>
            <p:cNvPr id="61" name="Line 12"/>
            <p:cNvSpPr>
              <a:spLocks noChangeShapeType="1"/>
            </p:cNvSpPr>
            <p:nvPr/>
          </p:nvSpPr>
          <p:spPr bwMode="auto">
            <a:xfrm>
              <a:off x="3168" y="2538"/>
              <a:ext cx="0" cy="48"/>
            </a:xfrm>
            <a:prstGeom prst="line">
              <a:avLst/>
            </a:prstGeom>
            <a:noFill/>
            <a:ln w="9525">
              <a:solidFill>
                <a:schemeClr val="tx1"/>
              </a:solidFill>
              <a:round/>
              <a:headEnd/>
              <a:tailEnd/>
            </a:ln>
          </p:spPr>
          <p:txBody>
            <a:bodyPr wrap="none" anchor="ctr">
              <a:prstTxWarp prst="textNoShape">
                <a:avLst/>
              </a:prstTxWarp>
            </a:bodyPr>
            <a:lstStyle/>
            <a:p>
              <a:endParaRPr lang="ja-JP" altLang="en-US"/>
            </a:p>
          </p:txBody>
        </p:sp>
        <p:sp>
          <p:nvSpPr>
            <p:cNvPr id="62" name="Line 13"/>
            <p:cNvSpPr>
              <a:spLocks noChangeShapeType="1"/>
            </p:cNvSpPr>
            <p:nvPr/>
          </p:nvSpPr>
          <p:spPr bwMode="auto">
            <a:xfrm>
              <a:off x="2880" y="2544"/>
              <a:ext cx="0" cy="48"/>
            </a:xfrm>
            <a:prstGeom prst="line">
              <a:avLst/>
            </a:prstGeom>
            <a:noFill/>
            <a:ln w="9525">
              <a:solidFill>
                <a:schemeClr val="tx1"/>
              </a:solidFill>
              <a:round/>
              <a:headEnd/>
              <a:tailEnd/>
            </a:ln>
          </p:spPr>
          <p:txBody>
            <a:bodyPr wrap="none" anchor="ctr">
              <a:prstTxWarp prst="textNoShape">
                <a:avLst/>
              </a:prstTxWarp>
            </a:bodyPr>
            <a:lstStyle/>
            <a:p>
              <a:endParaRPr lang="ja-JP" altLang="en-US"/>
            </a:p>
          </p:txBody>
        </p:sp>
      </p:grpSp>
      <p:grpSp>
        <p:nvGrpSpPr>
          <p:cNvPr id="5" name="Group 14"/>
          <p:cNvGrpSpPr>
            <a:grpSpLocks/>
          </p:cNvGrpSpPr>
          <p:nvPr/>
        </p:nvGrpSpPr>
        <p:grpSpPr bwMode="auto">
          <a:xfrm>
            <a:off x="2444750" y="2529651"/>
            <a:ext cx="506412" cy="817564"/>
            <a:chOff x="2880" y="2247"/>
            <a:chExt cx="288" cy="465"/>
          </a:xfrm>
        </p:grpSpPr>
        <p:sp>
          <p:nvSpPr>
            <p:cNvPr id="53" name="Oval 15"/>
            <p:cNvSpPr>
              <a:spLocks noChangeArrowheads="1"/>
            </p:cNvSpPr>
            <p:nvPr/>
          </p:nvSpPr>
          <p:spPr bwMode="auto">
            <a:xfrm>
              <a:off x="2880" y="2424"/>
              <a:ext cx="288" cy="288"/>
            </a:xfrm>
            <a:prstGeom prst="ellipse">
              <a:avLst/>
            </a:prstGeom>
            <a:solidFill>
              <a:srgbClr val="D8D0D0"/>
            </a:solidFill>
            <a:ln w="9525">
              <a:solidFill>
                <a:schemeClr val="tx1"/>
              </a:solidFill>
              <a:round/>
              <a:headEnd/>
              <a:tailEnd/>
            </a:ln>
          </p:spPr>
          <p:txBody>
            <a:bodyPr wrap="none" anchor="ctr">
              <a:prstTxWarp prst="textNoShape">
                <a:avLst/>
              </a:prstTxWarp>
            </a:bodyPr>
            <a:lstStyle/>
            <a:p>
              <a:endParaRPr lang="ja-JP" altLang="en-US">
                <a:latin typeface="Calibri" pitchFamily="-29" charset="0"/>
              </a:endParaRPr>
            </a:p>
          </p:txBody>
        </p:sp>
        <p:sp>
          <p:nvSpPr>
            <p:cNvPr id="54" name="Rectangle 16"/>
            <p:cNvSpPr>
              <a:spLocks noChangeArrowheads="1"/>
            </p:cNvSpPr>
            <p:nvPr/>
          </p:nvSpPr>
          <p:spPr bwMode="auto">
            <a:xfrm>
              <a:off x="2880" y="2247"/>
              <a:ext cx="288" cy="336"/>
            </a:xfrm>
            <a:prstGeom prst="rect">
              <a:avLst/>
            </a:prstGeom>
            <a:solidFill>
              <a:srgbClr val="D8D0D0"/>
            </a:solidFill>
            <a:ln w="9525">
              <a:solidFill>
                <a:schemeClr val="tx1"/>
              </a:solidFill>
              <a:miter lim="800000"/>
              <a:headEnd/>
              <a:tailEnd/>
            </a:ln>
          </p:spPr>
          <p:txBody>
            <a:bodyPr wrap="none" anchor="ctr">
              <a:prstTxWarp prst="textNoShape">
                <a:avLst/>
              </a:prstTxWarp>
            </a:bodyPr>
            <a:lstStyle/>
            <a:p>
              <a:endParaRPr lang="ja-JP" altLang="en-US">
                <a:latin typeface="Calibri" pitchFamily="-29" charset="0"/>
              </a:endParaRPr>
            </a:p>
          </p:txBody>
        </p:sp>
        <p:sp>
          <p:nvSpPr>
            <p:cNvPr id="55" name="Line 17"/>
            <p:cNvSpPr>
              <a:spLocks noChangeShapeType="1"/>
            </p:cNvSpPr>
            <p:nvPr/>
          </p:nvSpPr>
          <p:spPr bwMode="auto">
            <a:xfrm>
              <a:off x="2880" y="2575"/>
              <a:ext cx="288" cy="0"/>
            </a:xfrm>
            <a:prstGeom prst="line">
              <a:avLst/>
            </a:prstGeom>
            <a:noFill/>
            <a:ln w="34925">
              <a:solidFill>
                <a:srgbClr val="D8D0D0"/>
              </a:solidFill>
              <a:round/>
              <a:headEnd/>
              <a:tailEnd/>
            </a:ln>
          </p:spPr>
          <p:txBody>
            <a:bodyPr wrap="none" anchor="ctr">
              <a:prstTxWarp prst="textNoShape">
                <a:avLst/>
              </a:prstTxWarp>
            </a:bodyPr>
            <a:lstStyle/>
            <a:p>
              <a:endParaRPr lang="ja-JP" altLang="en-US"/>
            </a:p>
          </p:txBody>
        </p:sp>
        <p:sp>
          <p:nvSpPr>
            <p:cNvPr id="56" name="Line 18"/>
            <p:cNvSpPr>
              <a:spLocks noChangeShapeType="1"/>
            </p:cNvSpPr>
            <p:nvPr/>
          </p:nvSpPr>
          <p:spPr bwMode="auto">
            <a:xfrm>
              <a:off x="3168" y="2538"/>
              <a:ext cx="0" cy="48"/>
            </a:xfrm>
            <a:prstGeom prst="line">
              <a:avLst/>
            </a:prstGeom>
            <a:noFill/>
            <a:ln w="9525">
              <a:solidFill>
                <a:schemeClr val="tx1"/>
              </a:solidFill>
              <a:round/>
              <a:headEnd/>
              <a:tailEnd/>
            </a:ln>
          </p:spPr>
          <p:txBody>
            <a:bodyPr wrap="none" anchor="ctr">
              <a:prstTxWarp prst="textNoShape">
                <a:avLst/>
              </a:prstTxWarp>
            </a:bodyPr>
            <a:lstStyle/>
            <a:p>
              <a:endParaRPr lang="ja-JP" altLang="en-US"/>
            </a:p>
          </p:txBody>
        </p:sp>
        <p:sp>
          <p:nvSpPr>
            <p:cNvPr id="57" name="Line 19"/>
            <p:cNvSpPr>
              <a:spLocks noChangeShapeType="1"/>
            </p:cNvSpPr>
            <p:nvPr/>
          </p:nvSpPr>
          <p:spPr bwMode="auto">
            <a:xfrm>
              <a:off x="2880" y="2544"/>
              <a:ext cx="0" cy="48"/>
            </a:xfrm>
            <a:prstGeom prst="line">
              <a:avLst/>
            </a:prstGeom>
            <a:noFill/>
            <a:ln w="9525">
              <a:solidFill>
                <a:schemeClr val="tx1"/>
              </a:solidFill>
              <a:round/>
              <a:headEnd/>
              <a:tailEnd/>
            </a:ln>
          </p:spPr>
          <p:txBody>
            <a:bodyPr wrap="none" anchor="ctr">
              <a:prstTxWarp prst="textNoShape">
                <a:avLst/>
              </a:prstTxWarp>
            </a:bodyPr>
            <a:lstStyle/>
            <a:p>
              <a:endParaRPr lang="ja-JP" altLang="en-US"/>
            </a:p>
          </p:txBody>
        </p:sp>
      </p:grpSp>
      <p:grpSp>
        <p:nvGrpSpPr>
          <p:cNvPr id="6" name="Group 20"/>
          <p:cNvGrpSpPr>
            <a:grpSpLocks noChangeAspect="1"/>
          </p:cNvGrpSpPr>
          <p:nvPr/>
        </p:nvGrpSpPr>
        <p:grpSpPr bwMode="auto">
          <a:xfrm flipV="1">
            <a:off x="4065587" y="3702815"/>
            <a:ext cx="635000" cy="1028699"/>
            <a:chOff x="2880" y="2247"/>
            <a:chExt cx="288" cy="465"/>
          </a:xfrm>
        </p:grpSpPr>
        <p:sp>
          <p:nvSpPr>
            <p:cNvPr id="48" name="Oval 21"/>
            <p:cNvSpPr>
              <a:spLocks noChangeArrowheads="1"/>
            </p:cNvSpPr>
            <p:nvPr/>
          </p:nvSpPr>
          <p:spPr bwMode="auto">
            <a:xfrm>
              <a:off x="2880" y="2424"/>
              <a:ext cx="288" cy="288"/>
            </a:xfrm>
            <a:prstGeom prst="ellipse">
              <a:avLst/>
            </a:prstGeom>
            <a:solidFill>
              <a:srgbClr val="D8D0D0"/>
            </a:solidFill>
            <a:ln w="9525">
              <a:solidFill>
                <a:schemeClr val="tx1"/>
              </a:solidFill>
              <a:round/>
              <a:headEnd/>
              <a:tailEnd/>
            </a:ln>
          </p:spPr>
          <p:txBody>
            <a:bodyPr wrap="none" anchor="ctr">
              <a:prstTxWarp prst="textNoShape">
                <a:avLst/>
              </a:prstTxWarp>
            </a:bodyPr>
            <a:lstStyle/>
            <a:p>
              <a:endParaRPr lang="ja-JP" altLang="en-US">
                <a:latin typeface="Calibri" pitchFamily="-29" charset="0"/>
              </a:endParaRPr>
            </a:p>
          </p:txBody>
        </p:sp>
        <p:sp>
          <p:nvSpPr>
            <p:cNvPr id="49" name="Rectangle 22"/>
            <p:cNvSpPr>
              <a:spLocks noChangeArrowheads="1"/>
            </p:cNvSpPr>
            <p:nvPr/>
          </p:nvSpPr>
          <p:spPr bwMode="auto">
            <a:xfrm>
              <a:off x="2880" y="2247"/>
              <a:ext cx="288" cy="336"/>
            </a:xfrm>
            <a:prstGeom prst="rect">
              <a:avLst/>
            </a:prstGeom>
            <a:solidFill>
              <a:srgbClr val="D8D0D0"/>
            </a:solidFill>
            <a:ln w="9525">
              <a:solidFill>
                <a:schemeClr val="tx1"/>
              </a:solidFill>
              <a:miter lim="800000"/>
              <a:headEnd/>
              <a:tailEnd/>
            </a:ln>
          </p:spPr>
          <p:txBody>
            <a:bodyPr wrap="none" anchor="ctr">
              <a:prstTxWarp prst="textNoShape">
                <a:avLst/>
              </a:prstTxWarp>
            </a:bodyPr>
            <a:lstStyle/>
            <a:p>
              <a:endParaRPr lang="ja-JP" altLang="en-US">
                <a:latin typeface="Calibri" pitchFamily="-29" charset="0"/>
              </a:endParaRPr>
            </a:p>
          </p:txBody>
        </p:sp>
        <p:sp>
          <p:nvSpPr>
            <p:cNvPr id="50" name="Line 23"/>
            <p:cNvSpPr>
              <a:spLocks noChangeShapeType="1"/>
            </p:cNvSpPr>
            <p:nvPr/>
          </p:nvSpPr>
          <p:spPr bwMode="auto">
            <a:xfrm>
              <a:off x="2880" y="2575"/>
              <a:ext cx="288" cy="0"/>
            </a:xfrm>
            <a:prstGeom prst="line">
              <a:avLst/>
            </a:prstGeom>
            <a:noFill/>
            <a:ln w="34925">
              <a:solidFill>
                <a:srgbClr val="D8D0D0"/>
              </a:solidFill>
              <a:round/>
              <a:headEnd/>
              <a:tailEnd/>
            </a:ln>
          </p:spPr>
          <p:txBody>
            <a:bodyPr wrap="none" anchor="ctr">
              <a:prstTxWarp prst="textNoShape">
                <a:avLst/>
              </a:prstTxWarp>
            </a:bodyPr>
            <a:lstStyle/>
            <a:p>
              <a:endParaRPr lang="ja-JP" altLang="en-US"/>
            </a:p>
          </p:txBody>
        </p:sp>
        <p:sp>
          <p:nvSpPr>
            <p:cNvPr id="51" name="Line 24"/>
            <p:cNvSpPr>
              <a:spLocks noChangeShapeType="1"/>
            </p:cNvSpPr>
            <p:nvPr/>
          </p:nvSpPr>
          <p:spPr bwMode="auto">
            <a:xfrm>
              <a:off x="3168" y="2538"/>
              <a:ext cx="0" cy="48"/>
            </a:xfrm>
            <a:prstGeom prst="line">
              <a:avLst/>
            </a:prstGeom>
            <a:noFill/>
            <a:ln w="9525">
              <a:solidFill>
                <a:schemeClr val="tx1"/>
              </a:solidFill>
              <a:round/>
              <a:headEnd/>
              <a:tailEnd/>
            </a:ln>
          </p:spPr>
          <p:txBody>
            <a:bodyPr wrap="none" anchor="ctr">
              <a:prstTxWarp prst="textNoShape">
                <a:avLst/>
              </a:prstTxWarp>
            </a:bodyPr>
            <a:lstStyle/>
            <a:p>
              <a:endParaRPr lang="ja-JP" altLang="en-US"/>
            </a:p>
          </p:txBody>
        </p:sp>
        <p:sp>
          <p:nvSpPr>
            <p:cNvPr id="52" name="Line 25"/>
            <p:cNvSpPr>
              <a:spLocks noChangeShapeType="1"/>
            </p:cNvSpPr>
            <p:nvPr/>
          </p:nvSpPr>
          <p:spPr bwMode="auto">
            <a:xfrm>
              <a:off x="2880" y="2544"/>
              <a:ext cx="0" cy="48"/>
            </a:xfrm>
            <a:prstGeom prst="line">
              <a:avLst/>
            </a:prstGeom>
            <a:noFill/>
            <a:ln w="9525">
              <a:solidFill>
                <a:schemeClr val="tx1"/>
              </a:solidFill>
              <a:round/>
              <a:headEnd/>
              <a:tailEnd/>
            </a:ln>
          </p:spPr>
          <p:txBody>
            <a:bodyPr wrap="none" anchor="ctr">
              <a:prstTxWarp prst="textNoShape">
                <a:avLst/>
              </a:prstTxWarp>
            </a:bodyPr>
            <a:lstStyle/>
            <a:p>
              <a:endParaRPr lang="ja-JP" altLang="en-US"/>
            </a:p>
          </p:txBody>
        </p:sp>
      </p:grpSp>
      <p:sp>
        <p:nvSpPr>
          <p:cNvPr id="16" name="Line 26"/>
          <p:cNvSpPr>
            <a:spLocks noChangeShapeType="1"/>
          </p:cNvSpPr>
          <p:nvPr/>
        </p:nvSpPr>
        <p:spPr bwMode="auto">
          <a:xfrm flipV="1">
            <a:off x="4075112" y="3988559"/>
            <a:ext cx="615950" cy="9525"/>
          </a:xfrm>
          <a:prstGeom prst="line">
            <a:avLst/>
          </a:prstGeom>
          <a:noFill/>
          <a:ln w="41275">
            <a:solidFill>
              <a:srgbClr val="D8D0D0"/>
            </a:solidFill>
            <a:round/>
            <a:headEnd/>
            <a:tailEnd/>
          </a:ln>
        </p:spPr>
        <p:txBody>
          <a:bodyPr wrap="none" anchor="ctr">
            <a:prstTxWarp prst="textNoShape">
              <a:avLst/>
            </a:prstTxWarp>
          </a:bodyPr>
          <a:lstStyle/>
          <a:p>
            <a:endParaRPr lang="ja-JP" altLang="en-US"/>
          </a:p>
        </p:txBody>
      </p:sp>
      <p:sp>
        <p:nvSpPr>
          <p:cNvPr id="17" name="Line 27"/>
          <p:cNvSpPr>
            <a:spLocks noChangeShapeType="1"/>
          </p:cNvSpPr>
          <p:nvPr/>
        </p:nvSpPr>
        <p:spPr bwMode="auto">
          <a:xfrm flipV="1">
            <a:off x="5834062" y="3132896"/>
            <a:ext cx="465138" cy="7938"/>
          </a:xfrm>
          <a:prstGeom prst="line">
            <a:avLst/>
          </a:prstGeom>
          <a:noFill/>
          <a:ln w="41275">
            <a:solidFill>
              <a:srgbClr val="D8D0D0"/>
            </a:solidFill>
            <a:round/>
            <a:headEnd/>
            <a:tailEnd/>
          </a:ln>
        </p:spPr>
        <p:txBody>
          <a:bodyPr wrap="none" anchor="ctr">
            <a:prstTxWarp prst="textNoShape">
              <a:avLst/>
            </a:prstTxWarp>
          </a:bodyPr>
          <a:lstStyle/>
          <a:p>
            <a:endParaRPr lang="ja-JP" altLang="en-US"/>
          </a:p>
        </p:txBody>
      </p:sp>
      <p:sp>
        <p:nvSpPr>
          <p:cNvPr id="18" name="Line 28"/>
          <p:cNvSpPr>
            <a:spLocks noChangeShapeType="1"/>
          </p:cNvSpPr>
          <p:nvPr/>
        </p:nvSpPr>
        <p:spPr bwMode="auto">
          <a:xfrm flipV="1">
            <a:off x="2463800" y="3132896"/>
            <a:ext cx="466725" cy="7938"/>
          </a:xfrm>
          <a:prstGeom prst="line">
            <a:avLst/>
          </a:prstGeom>
          <a:noFill/>
          <a:ln w="41275">
            <a:solidFill>
              <a:srgbClr val="D8D0D0"/>
            </a:solidFill>
            <a:round/>
            <a:headEnd/>
            <a:tailEnd/>
          </a:ln>
        </p:spPr>
        <p:txBody>
          <a:bodyPr wrap="none" anchor="ctr">
            <a:prstTxWarp prst="textNoShape">
              <a:avLst/>
            </a:prstTxWarp>
          </a:bodyPr>
          <a:lstStyle/>
          <a:p>
            <a:endParaRPr lang="ja-JP" altLang="en-US"/>
          </a:p>
        </p:txBody>
      </p:sp>
      <p:sp>
        <p:nvSpPr>
          <p:cNvPr id="19" name="Line 29"/>
          <p:cNvSpPr>
            <a:spLocks noChangeShapeType="1"/>
          </p:cNvSpPr>
          <p:nvPr/>
        </p:nvSpPr>
        <p:spPr bwMode="auto">
          <a:xfrm>
            <a:off x="2360612" y="3366259"/>
            <a:ext cx="4048125" cy="0"/>
          </a:xfrm>
          <a:prstGeom prst="line">
            <a:avLst/>
          </a:prstGeom>
          <a:noFill/>
          <a:ln w="44450">
            <a:solidFill>
              <a:schemeClr val="hlink"/>
            </a:solidFill>
            <a:round/>
            <a:headEnd/>
            <a:tailEnd/>
          </a:ln>
        </p:spPr>
        <p:txBody>
          <a:bodyPr wrap="none" anchor="ctr">
            <a:prstTxWarp prst="textNoShape">
              <a:avLst/>
            </a:prstTxWarp>
          </a:bodyPr>
          <a:lstStyle/>
          <a:p>
            <a:endParaRPr lang="ja-JP" altLang="en-US"/>
          </a:p>
        </p:txBody>
      </p:sp>
      <p:sp>
        <p:nvSpPr>
          <p:cNvPr id="20" name="Rectangle 30"/>
          <p:cNvSpPr>
            <a:spLocks noChangeArrowheads="1"/>
          </p:cNvSpPr>
          <p:nvPr/>
        </p:nvSpPr>
        <p:spPr bwMode="auto">
          <a:xfrm>
            <a:off x="2278062" y="1670809"/>
            <a:ext cx="590550" cy="336550"/>
          </a:xfrm>
          <a:prstGeom prst="rect">
            <a:avLst/>
          </a:prstGeom>
          <a:noFill/>
          <a:ln w="9525">
            <a:noFill/>
            <a:miter lim="800000"/>
            <a:headEnd/>
            <a:tailEnd/>
          </a:ln>
        </p:spPr>
        <p:txBody>
          <a:bodyPr wrap="none">
            <a:prstTxWarp prst="textNoShape">
              <a:avLst/>
            </a:prstTxWarp>
            <a:spAutoFit/>
          </a:bodyPr>
          <a:lstStyle/>
          <a:p>
            <a:r>
              <a:rPr lang="ja-JP" altLang="en-US" sz="1600">
                <a:latin typeface="Calibri" pitchFamily="-29" charset="0"/>
              </a:rPr>
              <a:t>支柱</a:t>
            </a:r>
          </a:p>
        </p:txBody>
      </p:sp>
      <p:sp>
        <p:nvSpPr>
          <p:cNvPr id="21" name="Rectangle 31"/>
          <p:cNvSpPr>
            <a:spLocks noChangeArrowheads="1"/>
          </p:cNvSpPr>
          <p:nvPr/>
        </p:nvSpPr>
        <p:spPr bwMode="auto">
          <a:xfrm>
            <a:off x="4640262" y="1569209"/>
            <a:ext cx="996950" cy="336550"/>
          </a:xfrm>
          <a:prstGeom prst="rect">
            <a:avLst/>
          </a:prstGeom>
          <a:noFill/>
          <a:ln w="9525">
            <a:noFill/>
            <a:miter lim="800000"/>
            <a:headEnd/>
            <a:tailEnd/>
          </a:ln>
        </p:spPr>
        <p:txBody>
          <a:bodyPr wrap="none">
            <a:prstTxWarp prst="textNoShape">
              <a:avLst/>
            </a:prstTxWarp>
            <a:spAutoFit/>
          </a:bodyPr>
          <a:lstStyle/>
          <a:p>
            <a:r>
              <a:rPr lang="ja-JP" altLang="en-US" sz="1600">
                <a:latin typeface="Calibri" pitchFamily="-29" charset="0"/>
              </a:rPr>
              <a:t>金属細線</a:t>
            </a:r>
          </a:p>
        </p:txBody>
      </p:sp>
      <p:sp>
        <p:nvSpPr>
          <p:cNvPr id="22" name="Line 32"/>
          <p:cNvSpPr>
            <a:spLocks noChangeShapeType="1"/>
          </p:cNvSpPr>
          <p:nvPr/>
        </p:nvSpPr>
        <p:spPr bwMode="auto">
          <a:xfrm flipV="1">
            <a:off x="4937125" y="1912109"/>
            <a:ext cx="368300" cy="1066800"/>
          </a:xfrm>
          <a:prstGeom prst="line">
            <a:avLst/>
          </a:prstGeom>
          <a:noFill/>
          <a:ln w="9525">
            <a:solidFill>
              <a:schemeClr val="tx1"/>
            </a:solidFill>
            <a:round/>
            <a:headEnd/>
            <a:tailEnd/>
          </a:ln>
        </p:spPr>
        <p:txBody>
          <a:bodyPr wrap="none" anchor="ctr">
            <a:prstTxWarp prst="textNoShape">
              <a:avLst/>
            </a:prstTxWarp>
          </a:bodyPr>
          <a:lstStyle/>
          <a:p>
            <a:endParaRPr lang="ja-JP" altLang="en-US"/>
          </a:p>
        </p:txBody>
      </p:sp>
      <p:sp>
        <p:nvSpPr>
          <p:cNvPr id="23" name="Line 33"/>
          <p:cNvSpPr>
            <a:spLocks noChangeShapeType="1"/>
          </p:cNvSpPr>
          <p:nvPr/>
        </p:nvSpPr>
        <p:spPr bwMode="auto">
          <a:xfrm flipH="1" flipV="1">
            <a:off x="2516187" y="2026409"/>
            <a:ext cx="84138" cy="550862"/>
          </a:xfrm>
          <a:prstGeom prst="line">
            <a:avLst/>
          </a:prstGeom>
          <a:noFill/>
          <a:ln w="9525">
            <a:solidFill>
              <a:schemeClr val="tx1"/>
            </a:solidFill>
            <a:round/>
            <a:headEnd/>
            <a:tailEnd/>
          </a:ln>
        </p:spPr>
        <p:txBody>
          <a:bodyPr wrap="none" anchor="ctr">
            <a:prstTxWarp prst="textNoShape">
              <a:avLst/>
            </a:prstTxWarp>
          </a:bodyPr>
          <a:lstStyle/>
          <a:p>
            <a:endParaRPr lang="ja-JP" altLang="en-US"/>
          </a:p>
        </p:txBody>
      </p:sp>
      <p:sp>
        <p:nvSpPr>
          <p:cNvPr id="24" name="AutoShape 34"/>
          <p:cNvSpPr>
            <a:spLocks noChangeArrowheads="1"/>
          </p:cNvSpPr>
          <p:nvPr/>
        </p:nvSpPr>
        <p:spPr bwMode="auto">
          <a:xfrm>
            <a:off x="4157662" y="4112384"/>
            <a:ext cx="457200" cy="533400"/>
          </a:xfrm>
          <a:prstGeom prst="upDownArrow">
            <a:avLst>
              <a:gd name="adj1" fmla="val 50000"/>
              <a:gd name="adj2" fmla="val 23333"/>
            </a:avLst>
          </a:prstGeom>
          <a:solidFill>
            <a:srgbClr val="FF05F0"/>
          </a:solidFill>
          <a:ln w="22225">
            <a:solidFill>
              <a:schemeClr val="tx1"/>
            </a:solidFill>
            <a:miter lim="800000"/>
            <a:headEnd/>
            <a:tailEnd/>
          </a:ln>
        </p:spPr>
        <p:txBody>
          <a:bodyPr wrap="none" anchor="ctr">
            <a:prstTxWarp prst="textNoShape">
              <a:avLst/>
            </a:prstTxWarp>
          </a:bodyPr>
          <a:lstStyle/>
          <a:p>
            <a:endParaRPr lang="ja-JP" altLang="en-US">
              <a:latin typeface="Calibri" pitchFamily="-29" charset="0"/>
            </a:endParaRPr>
          </a:p>
        </p:txBody>
      </p:sp>
      <p:sp>
        <p:nvSpPr>
          <p:cNvPr id="25" name="Line 37"/>
          <p:cNvSpPr>
            <a:spLocks noChangeShapeType="1"/>
          </p:cNvSpPr>
          <p:nvPr/>
        </p:nvSpPr>
        <p:spPr bwMode="auto">
          <a:xfrm flipH="1">
            <a:off x="6323012" y="2891596"/>
            <a:ext cx="304800" cy="503238"/>
          </a:xfrm>
          <a:prstGeom prst="line">
            <a:avLst/>
          </a:prstGeom>
          <a:noFill/>
          <a:ln w="9525">
            <a:solidFill>
              <a:schemeClr val="tx1"/>
            </a:solidFill>
            <a:round/>
            <a:headEnd/>
            <a:tailEnd/>
          </a:ln>
        </p:spPr>
        <p:txBody>
          <a:bodyPr wrap="none" anchor="ctr">
            <a:prstTxWarp prst="textNoShape">
              <a:avLst/>
            </a:prstTxWarp>
          </a:bodyPr>
          <a:lstStyle/>
          <a:p>
            <a:endParaRPr lang="ja-JP" altLang="en-US"/>
          </a:p>
        </p:txBody>
      </p:sp>
      <p:sp>
        <p:nvSpPr>
          <p:cNvPr id="26" name="Line 39"/>
          <p:cNvSpPr>
            <a:spLocks noChangeAspect="1" noChangeShapeType="1"/>
          </p:cNvSpPr>
          <p:nvPr/>
        </p:nvSpPr>
        <p:spPr bwMode="auto">
          <a:xfrm>
            <a:off x="4102100" y="2318509"/>
            <a:ext cx="0" cy="566737"/>
          </a:xfrm>
          <a:prstGeom prst="line">
            <a:avLst/>
          </a:prstGeom>
          <a:noFill/>
          <a:ln w="22225">
            <a:solidFill>
              <a:schemeClr val="tx1"/>
            </a:solidFill>
            <a:round/>
            <a:headEnd/>
            <a:tailEnd/>
          </a:ln>
        </p:spPr>
        <p:txBody>
          <a:bodyPr wrap="none" anchor="ctr">
            <a:prstTxWarp prst="textNoShape">
              <a:avLst/>
            </a:prstTxWarp>
          </a:bodyPr>
          <a:lstStyle/>
          <a:p>
            <a:endParaRPr lang="ja-JP" altLang="en-US"/>
          </a:p>
        </p:txBody>
      </p:sp>
      <p:sp>
        <p:nvSpPr>
          <p:cNvPr id="27" name="Line 40"/>
          <p:cNvSpPr>
            <a:spLocks noChangeAspect="1" noChangeShapeType="1"/>
          </p:cNvSpPr>
          <p:nvPr/>
        </p:nvSpPr>
        <p:spPr bwMode="auto">
          <a:xfrm>
            <a:off x="4656137" y="2335971"/>
            <a:ext cx="0" cy="566738"/>
          </a:xfrm>
          <a:prstGeom prst="line">
            <a:avLst/>
          </a:prstGeom>
          <a:noFill/>
          <a:ln w="22225">
            <a:solidFill>
              <a:schemeClr val="tx1"/>
            </a:solidFill>
            <a:round/>
            <a:headEnd/>
            <a:tailEnd/>
          </a:ln>
        </p:spPr>
        <p:txBody>
          <a:bodyPr wrap="none" anchor="ctr">
            <a:prstTxWarp prst="textNoShape">
              <a:avLst/>
            </a:prstTxWarp>
          </a:bodyPr>
          <a:lstStyle/>
          <a:p>
            <a:endParaRPr lang="ja-JP" altLang="en-US"/>
          </a:p>
        </p:txBody>
      </p:sp>
      <p:sp>
        <p:nvSpPr>
          <p:cNvPr id="28" name="Line 41"/>
          <p:cNvSpPr>
            <a:spLocks noChangeAspect="1" noChangeShapeType="1"/>
          </p:cNvSpPr>
          <p:nvPr/>
        </p:nvSpPr>
        <p:spPr bwMode="auto">
          <a:xfrm>
            <a:off x="4116387" y="2458209"/>
            <a:ext cx="517525" cy="0"/>
          </a:xfrm>
          <a:prstGeom prst="line">
            <a:avLst/>
          </a:prstGeom>
          <a:noFill/>
          <a:ln w="22225">
            <a:solidFill>
              <a:schemeClr val="tx1"/>
            </a:solidFill>
            <a:round/>
            <a:headEnd type="arrow" w="med" len="sm"/>
            <a:tailEnd type="arrow" w="med" len="sm"/>
          </a:ln>
        </p:spPr>
        <p:txBody>
          <a:bodyPr wrap="none" anchor="ctr">
            <a:prstTxWarp prst="textNoShape">
              <a:avLst/>
            </a:prstTxWarp>
          </a:bodyPr>
          <a:lstStyle/>
          <a:p>
            <a:endParaRPr lang="ja-JP" altLang="en-US"/>
          </a:p>
        </p:txBody>
      </p:sp>
      <p:sp>
        <p:nvSpPr>
          <p:cNvPr id="29" name="Line 42"/>
          <p:cNvSpPr>
            <a:spLocks noChangeAspect="1" noChangeShapeType="1"/>
          </p:cNvSpPr>
          <p:nvPr/>
        </p:nvSpPr>
        <p:spPr bwMode="auto">
          <a:xfrm flipH="1">
            <a:off x="2687637" y="2153409"/>
            <a:ext cx="6350" cy="1152525"/>
          </a:xfrm>
          <a:prstGeom prst="line">
            <a:avLst/>
          </a:prstGeom>
          <a:noFill/>
          <a:ln w="22225">
            <a:solidFill>
              <a:schemeClr val="tx1"/>
            </a:solidFill>
            <a:round/>
            <a:headEnd/>
            <a:tailEnd/>
          </a:ln>
        </p:spPr>
        <p:txBody>
          <a:bodyPr wrap="none" anchor="ctr">
            <a:prstTxWarp prst="textNoShape">
              <a:avLst/>
            </a:prstTxWarp>
          </a:bodyPr>
          <a:lstStyle/>
          <a:p>
            <a:endParaRPr lang="ja-JP" altLang="en-US"/>
          </a:p>
        </p:txBody>
      </p:sp>
      <p:sp>
        <p:nvSpPr>
          <p:cNvPr id="30" name="Line 43"/>
          <p:cNvSpPr>
            <a:spLocks noChangeAspect="1" noChangeShapeType="1"/>
          </p:cNvSpPr>
          <p:nvPr/>
        </p:nvSpPr>
        <p:spPr bwMode="auto">
          <a:xfrm>
            <a:off x="2713037" y="2210559"/>
            <a:ext cx="3314700" cy="0"/>
          </a:xfrm>
          <a:prstGeom prst="line">
            <a:avLst/>
          </a:prstGeom>
          <a:noFill/>
          <a:ln w="22225">
            <a:solidFill>
              <a:schemeClr val="tx1"/>
            </a:solidFill>
            <a:round/>
            <a:headEnd type="arrow" w="med" len="sm"/>
            <a:tailEnd type="arrow" w="med" len="sm"/>
          </a:ln>
        </p:spPr>
        <p:txBody>
          <a:bodyPr wrap="none" anchor="ctr">
            <a:prstTxWarp prst="textNoShape">
              <a:avLst/>
            </a:prstTxWarp>
          </a:bodyPr>
          <a:lstStyle/>
          <a:p>
            <a:endParaRPr lang="ja-JP" altLang="en-US"/>
          </a:p>
        </p:txBody>
      </p:sp>
      <p:sp>
        <p:nvSpPr>
          <p:cNvPr id="31" name="Line 44"/>
          <p:cNvSpPr>
            <a:spLocks noChangeAspect="1" noChangeShapeType="1"/>
          </p:cNvSpPr>
          <p:nvPr/>
        </p:nvSpPr>
        <p:spPr bwMode="auto">
          <a:xfrm flipH="1">
            <a:off x="6064250" y="2153409"/>
            <a:ext cx="6350" cy="1081087"/>
          </a:xfrm>
          <a:prstGeom prst="line">
            <a:avLst/>
          </a:prstGeom>
          <a:noFill/>
          <a:ln w="22225">
            <a:solidFill>
              <a:schemeClr val="tx1"/>
            </a:solidFill>
            <a:round/>
            <a:headEnd/>
            <a:tailEnd/>
          </a:ln>
        </p:spPr>
        <p:txBody>
          <a:bodyPr wrap="none" anchor="ctr">
            <a:prstTxWarp prst="textNoShape">
              <a:avLst/>
            </a:prstTxWarp>
          </a:bodyPr>
          <a:lstStyle/>
          <a:p>
            <a:endParaRPr lang="ja-JP" altLang="en-US"/>
          </a:p>
        </p:txBody>
      </p:sp>
      <p:sp>
        <p:nvSpPr>
          <p:cNvPr id="32" name="Line 45"/>
          <p:cNvSpPr>
            <a:spLocks noChangeAspect="1" noChangeShapeType="1"/>
          </p:cNvSpPr>
          <p:nvPr/>
        </p:nvSpPr>
        <p:spPr bwMode="auto">
          <a:xfrm rot="16200000">
            <a:off x="6694487" y="3096384"/>
            <a:ext cx="0" cy="495300"/>
          </a:xfrm>
          <a:prstGeom prst="line">
            <a:avLst/>
          </a:prstGeom>
          <a:noFill/>
          <a:ln w="22225">
            <a:solidFill>
              <a:schemeClr val="tx1"/>
            </a:solidFill>
            <a:round/>
            <a:headEnd/>
            <a:tailEnd/>
          </a:ln>
        </p:spPr>
        <p:txBody>
          <a:bodyPr wrap="none" anchor="ctr">
            <a:prstTxWarp prst="textNoShape">
              <a:avLst/>
            </a:prstTxWarp>
          </a:bodyPr>
          <a:lstStyle/>
          <a:p>
            <a:endParaRPr lang="ja-JP" altLang="en-US"/>
          </a:p>
        </p:txBody>
      </p:sp>
      <p:sp>
        <p:nvSpPr>
          <p:cNvPr id="33" name="Line 46"/>
          <p:cNvSpPr>
            <a:spLocks noChangeAspect="1" noChangeShapeType="1"/>
          </p:cNvSpPr>
          <p:nvPr/>
        </p:nvSpPr>
        <p:spPr bwMode="auto">
          <a:xfrm rot="16200000">
            <a:off x="6692106" y="3436903"/>
            <a:ext cx="0" cy="500062"/>
          </a:xfrm>
          <a:prstGeom prst="line">
            <a:avLst/>
          </a:prstGeom>
          <a:noFill/>
          <a:ln w="22225">
            <a:solidFill>
              <a:schemeClr val="tx1"/>
            </a:solidFill>
            <a:round/>
            <a:headEnd/>
            <a:tailEnd/>
          </a:ln>
        </p:spPr>
        <p:txBody>
          <a:bodyPr wrap="none" anchor="ctr">
            <a:prstTxWarp prst="textNoShape">
              <a:avLst/>
            </a:prstTxWarp>
          </a:bodyPr>
          <a:lstStyle/>
          <a:p>
            <a:endParaRPr lang="ja-JP" altLang="en-US"/>
          </a:p>
        </p:txBody>
      </p:sp>
      <p:sp>
        <p:nvSpPr>
          <p:cNvPr id="34" name="Line 47"/>
          <p:cNvSpPr>
            <a:spLocks noChangeAspect="1" noChangeShapeType="1"/>
          </p:cNvSpPr>
          <p:nvPr/>
        </p:nvSpPr>
        <p:spPr bwMode="auto">
          <a:xfrm rot="16200000">
            <a:off x="6382544" y="3508340"/>
            <a:ext cx="309562" cy="0"/>
          </a:xfrm>
          <a:prstGeom prst="line">
            <a:avLst/>
          </a:prstGeom>
          <a:noFill/>
          <a:ln w="22225">
            <a:solidFill>
              <a:schemeClr val="tx1"/>
            </a:solidFill>
            <a:round/>
            <a:headEnd type="arrow" w="med" len="sm"/>
            <a:tailEnd type="arrow" w="med" len="sm"/>
          </a:ln>
        </p:spPr>
        <p:txBody>
          <a:bodyPr wrap="none" anchor="ctr">
            <a:prstTxWarp prst="textNoShape">
              <a:avLst/>
            </a:prstTxWarp>
          </a:bodyPr>
          <a:lstStyle/>
          <a:p>
            <a:endParaRPr lang="ja-JP" altLang="en-US"/>
          </a:p>
        </p:txBody>
      </p:sp>
      <p:sp>
        <p:nvSpPr>
          <p:cNvPr id="35" name="Rectangle 48"/>
          <p:cNvSpPr>
            <a:spLocks noChangeAspect="1" noChangeArrowheads="1"/>
          </p:cNvSpPr>
          <p:nvPr/>
        </p:nvSpPr>
        <p:spPr bwMode="auto">
          <a:xfrm>
            <a:off x="6597650" y="3328159"/>
            <a:ext cx="339725" cy="396875"/>
          </a:xfrm>
          <a:prstGeom prst="rect">
            <a:avLst/>
          </a:prstGeom>
          <a:noFill/>
          <a:ln w="9525">
            <a:noFill/>
            <a:miter lim="800000"/>
            <a:headEnd/>
            <a:tailEnd/>
          </a:ln>
        </p:spPr>
        <p:txBody>
          <a:bodyPr wrap="none">
            <a:prstTxWarp prst="textNoShape">
              <a:avLst/>
            </a:prstTxWarp>
            <a:spAutoFit/>
          </a:bodyPr>
          <a:lstStyle/>
          <a:p>
            <a:r>
              <a:rPr lang="en-US" altLang="ja-JP" sz="2000" i="1">
                <a:latin typeface="Century" pitchFamily="-29" charset="0"/>
                <a:ea typeface="ＭＳ Ｐ明朝" pitchFamily="-29" charset="-128"/>
                <a:cs typeface="ＭＳ Ｐ明朝" pitchFamily="-29" charset="-128"/>
              </a:rPr>
              <a:t>h</a:t>
            </a:r>
            <a:endParaRPr lang="en-US" altLang="ja-JP" sz="2000" i="1">
              <a:latin typeface="Century Gothic" pitchFamily="-29" charset="0"/>
              <a:ea typeface="ＭＳ Ｐ明朝" pitchFamily="-29" charset="-128"/>
              <a:cs typeface="ＭＳ Ｐ明朝" pitchFamily="-29" charset="-128"/>
            </a:endParaRPr>
          </a:p>
        </p:txBody>
      </p:sp>
      <p:sp>
        <p:nvSpPr>
          <p:cNvPr id="36" name="AutoShape 50"/>
          <p:cNvSpPr>
            <a:spLocks noChangeArrowheads="1"/>
          </p:cNvSpPr>
          <p:nvPr/>
        </p:nvSpPr>
        <p:spPr bwMode="auto">
          <a:xfrm rot="16200000">
            <a:off x="4328318" y="2720941"/>
            <a:ext cx="111125" cy="150812"/>
          </a:xfrm>
          <a:prstGeom prst="upDownArrow">
            <a:avLst>
              <a:gd name="adj1" fmla="val 34287"/>
              <a:gd name="adj2" fmla="val 42857"/>
            </a:avLst>
          </a:prstGeom>
          <a:solidFill>
            <a:srgbClr val="FF05F0"/>
          </a:solidFill>
          <a:ln w="9525">
            <a:solidFill>
              <a:schemeClr val="tx1"/>
            </a:solidFill>
            <a:miter lim="800000"/>
            <a:headEnd/>
            <a:tailEnd/>
          </a:ln>
        </p:spPr>
        <p:txBody>
          <a:bodyPr wrap="none" anchor="ctr">
            <a:prstTxWarp prst="textNoShape">
              <a:avLst/>
            </a:prstTxWarp>
          </a:bodyPr>
          <a:lstStyle/>
          <a:p>
            <a:endParaRPr lang="ja-JP" altLang="en-US">
              <a:latin typeface="Calibri" pitchFamily="-29" charset="0"/>
            </a:endParaRPr>
          </a:p>
        </p:txBody>
      </p:sp>
      <p:sp>
        <p:nvSpPr>
          <p:cNvPr id="37" name="Rectangle 51"/>
          <p:cNvSpPr>
            <a:spLocks noChangeArrowheads="1"/>
          </p:cNvSpPr>
          <p:nvPr/>
        </p:nvSpPr>
        <p:spPr bwMode="auto">
          <a:xfrm>
            <a:off x="4149725" y="2440746"/>
            <a:ext cx="457200" cy="396875"/>
          </a:xfrm>
          <a:prstGeom prst="rect">
            <a:avLst/>
          </a:prstGeom>
          <a:noFill/>
          <a:ln w="9525">
            <a:noFill/>
            <a:miter lim="800000"/>
            <a:headEnd/>
            <a:tailEnd/>
          </a:ln>
        </p:spPr>
        <p:txBody>
          <a:bodyPr wrap="none">
            <a:prstTxWarp prst="textNoShape">
              <a:avLst/>
            </a:prstTxWarp>
            <a:spAutoFit/>
          </a:bodyPr>
          <a:lstStyle/>
          <a:p>
            <a:r>
              <a:rPr lang="en-US" altLang="ja-JP" sz="2000" i="1">
                <a:latin typeface="Century" pitchFamily="-29" charset="0"/>
              </a:rPr>
              <a:t>δd</a:t>
            </a:r>
            <a:endParaRPr lang="en-US" altLang="ja-JP" sz="2000">
              <a:latin typeface="Calibri" pitchFamily="-29" charset="0"/>
            </a:endParaRPr>
          </a:p>
        </p:txBody>
      </p:sp>
      <p:sp>
        <p:nvSpPr>
          <p:cNvPr id="38" name="Rectangle 52"/>
          <p:cNvSpPr>
            <a:spLocks noChangeArrowheads="1"/>
          </p:cNvSpPr>
          <p:nvPr/>
        </p:nvSpPr>
        <p:spPr bwMode="auto">
          <a:xfrm>
            <a:off x="4191000" y="4061584"/>
            <a:ext cx="330200" cy="457200"/>
          </a:xfrm>
          <a:prstGeom prst="rect">
            <a:avLst/>
          </a:prstGeom>
          <a:noFill/>
          <a:ln w="9525">
            <a:noFill/>
            <a:miter lim="800000"/>
            <a:headEnd/>
            <a:tailEnd/>
          </a:ln>
        </p:spPr>
        <p:txBody>
          <a:bodyPr wrap="none">
            <a:prstTxWarp prst="textNoShape">
              <a:avLst/>
            </a:prstTxWarp>
            <a:spAutoFit/>
          </a:bodyPr>
          <a:lstStyle/>
          <a:p>
            <a:r>
              <a:rPr lang="en-US" altLang="ja-JP" sz="2400" i="1">
                <a:latin typeface="Century" pitchFamily="-29" charset="0"/>
              </a:rPr>
              <a:t>z</a:t>
            </a:r>
            <a:endParaRPr lang="en-US" altLang="ja-JP" sz="2400">
              <a:latin typeface="Calibri" pitchFamily="-29" charset="0"/>
            </a:endParaRPr>
          </a:p>
        </p:txBody>
      </p:sp>
      <p:sp>
        <p:nvSpPr>
          <p:cNvPr id="39" name="Line 53"/>
          <p:cNvSpPr>
            <a:spLocks noChangeShapeType="1"/>
          </p:cNvSpPr>
          <p:nvPr/>
        </p:nvSpPr>
        <p:spPr bwMode="auto">
          <a:xfrm>
            <a:off x="4251325" y="2450271"/>
            <a:ext cx="271462" cy="9525"/>
          </a:xfrm>
          <a:prstGeom prst="line">
            <a:avLst/>
          </a:prstGeom>
          <a:noFill/>
          <a:ln w="44450">
            <a:solidFill>
              <a:schemeClr val="bg1"/>
            </a:solidFill>
            <a:round/>
            <a:headEnd/>
            <a:tailEnd/>
          </a:ln>
        </p:spPr>
        <p:txBody>
          <a:bodyPr wrap="none" anchor="ctr">
            <a:prstTxWarp prst="textNoShape">
              <a:avLst/>
            </a:prstTxWarp>
          </a:bodyPr>
          <a:lstStyle/>
          <a:p>
            <a:endParaRPr lang="ja-JP" altLang="en-US"/>
          </a:p>
        </p:txBody>
      </p:sp>
      <p:sp>
        <p:nvSpPr>
          <p:cNvPr id="40" name="Rectangle 54"/>
          <p:cNvSpPr>
            <a:spLocks noChangeAspect="1" noChangeArrowheads="1"/>
          </p:cNvSpPr>
          <p:nvPr/>
        </p:nvSpPr>
        <p:spPr bwMode="auto">
          <a:xfrm>
            <a:off x="4276725" y="2224846"/>
            <a:ext cx="219075" cy="377825"/>
          </a:xfrm>
          <a:prstGeom prst="rect">
            <a:avLst/>
          </a:prstGeom>
          <a:noFill/>
          <a:ln w="9525">
            <a:noFill/>
            <a:miter lim="800000"/>
            <a:headEnd/>
            <a:tailEnd/>
          </a:ln>
        </p:spPr>
        <p:txBody>
          <a:bodyPr wrap="none" lIns="36000" tIns="36000" rIns="36000" bIns="36000">
            <a:prstTxWarp prst="textNoShape">
              <a:avLst/>
            </a:prstTxWarp>
            <a:spAutoFit/>
          </a:bodyPr>
          <a:lstStyle/>
          <a:p>
            <a:r>
              <a:rPr lang="en-US" altLang="ja-JP" sz="2000" i="1">
                <a:latin typeface="Century" pitchFamily="-29" charset="0"/>
                <a:ea typeface="ＭＳ Ｐ明朝" pitchFamily="-29" charset="-128"/>
                <a:cs typeface="ＭＳ Ｐ明朝" pitchFamily="-29" charset="-128"/>
              </a:rPr>
              <a:t>d</a:t>
            </a:r>
          </a:p>
        </p:txBody>
      </p:sp>
      <p:sp>
        <p:nvSpPr>
          <p:cNvPr id="41" name="Line 55"/>
          <p:cNvSpPr>
            <a:spLocks noChangeShapeType="1"/>
          </p:cNvSpPr>
          <p:nvPr/>
        </p:nvSpPr>
        <p:spPr bwMode="auto">
          <a:xfrm>
            <a:off x="4267200" y="2199446"/>
            <a:ext cx="238125" cy="17463"/>
          </a:xfrm>
          <a:prstGeom prst="line">
            <a:avLst/>
          </a:prstGeom>
          <a:noFill/>
          <a:ln w="44450">
            <a:solidFill>
              <a:schemeClr val="bg1"/>
            </a:solidFill>
            <a:round/>
            <a:headEnd/>
            <a:tailEnd/>
          </a:ln>
        </p:spPr>
        <p:txBody>
          <a:bodyPr wrap="none" anchor="ctr">
            <a:prstTxWarp prst="textNoShape">
              <a:avLst/>
            </a:prstTxWarp>
          </a:bodyPr>
          <a:lstStyle/>
          <a:p>
            <a:endParaRPr lang="ja-JP" altLang="en-US"/>
          </a:p>
        </p:txBody>
      </p:sp>
      <p:sp>
        <p:nvSpPr>
          <p:cNvPr id="42" name="Rectangle 56"/>
          <p:cNvSpPr>
            <a:spLocks noChangeAspect="1" noChangeArrowheads="1"/>
          </p:cNvSpPr>
          <p:nvPr/>
        </p:nvSpPr>
        <p:spPr bwMode="auto">
          <a:xfrm>
            <a:off x="4195762" y="1951796"/>
            <a:ext cx="354013" cy="396875"/>
          </a:xfrm>
          <a:prstGeom prst="rect">
            <a:avLst/>
          </a:prstGeom>
          <a:noFill/>
          <a:ln w="9525">
            <a:noFill/>
            <a:miter lim="800000"/>
            <a:headEnd/>
            <a:tailEnd/>
          </a:ln>
        </p:spPr>
        <p:txBody>
          <a:bodyPr wrap="none">
            <a:prstTxWarp prst="textNoShape">
              <a:avLst/>
            </a:prstTxWarp>
            <a:spAutoFit/>
          </a:bodyPr>
          <a:lstStyle/>
          <a:p>
            <a:r>
              <a:rPr lang="en-US" altLang="ja-JP" sz="2000" i="1">
                <a:latin typeface="Century" pitchFamily="-29" charset="0"/>
                <a:ea typeface="ＭＳ Ｐ明朝" pitchFamily="-29" charset="-128"/>
                <a:cs typeface="ＭＳ Ｐ明朝" pitchFamily="-29" charset="-128"/>
              </a:rPr>
              <a:t>L</a:t>
            </a:r>
          </a:p>
        </p:txBody>
      </p:sp>
      <p:graphicFrame>
        <p:nvGraphicFramePr>
          <p:cNvPr id="43" name="Object 2"/>
          <p:cNvGraphicFramePr>
            <a:graphicFrameLocks/>
          </p:cNvGraphicFramePr>
          <p:nvPr/>
        </p:nvGraphicFramePr>
        <p:xfrm>
          <a:off x="3513137" y="5028371"/>
          <a:ext cx="2286000" cy="781050"/>
        </p:xfrm>
        <a:graphic>
          <a:graphicData uri="http://schemas.openxmlformats.org/presentationml/2006/ole">
            <p:oleObj spid="_x0000_s58370" name="数式" r:id="rId3" imgW="1155700" imgH="381000" progId="Equation.3">
              <p:embed/>
            </p:oleObj>
          </a:graphicData>
        </a:graphic>
      </p:graphicFrame>
      <p:sp>
        <p:nvSpPr>
          <p:cNvPr id="44" name="Rectangle 57"/>
          <p:cNvSpPr>
            <a:spLocks noChangeArrowheads="1"/>
          </p:cNvSpPr>
          <p:nvPr/>
        </p:nvSpPr>
        <p:spPr bwMode="auto">
          <a:xfrm>
            <a:off x="5305425" y="4036184"/>
            <a:ext cx="3175000" cy="695325"/>
          </a:xfrm>
          <a:prstGeom prst="rect">
            <a:avLst/>
          </a:prstGeom>
          <a:noFill/>
          <a:ln w="9525">
            <a:noFill/>
            <a:miter lim="800000"/>
            <a:headEnd/>
            <a:tailEnd/>
          </a:ln>
        </p:spPr>
        <p:txBody>
          <a:bodyPr>
            <a:prstTxWarp prst="textNoShape">
              <a:avLst/>
            </a:prstTxWarp>
            <a:spAutoFit/>
          </a:bodyPr>
          <a:lstStyle/>
          <a:p>
            <a:pPr>
              <a:lnSpc>
                <a:spcPct val="110000"/>
              </a:lnSpc>
            </a:pPr>
            <a:r>
              <a:rPr lang="en-US" altLang="ja-JP" i="1">
                <a:latin typeface="Century" pitchFamily="-29" charset="0"/>
              </a:rPr>
              <a:t>h</a:t>
            </a:r>
            <a:r>
              <a:rPr lang="en-US" altLang="ja-JP">
                <a:latin typeface="Calibri" pitchFamily="-29" charset="0"/>
              </a:rPr>
              <a:t> = 500 µm</a:t>
            </a:r>
            <a:r>
              <a:rPr lang="ja-JP" altLang="en-US">
                <a:latin typeface="Calibri" pitchFamily="-29" charset="0"/>
              </a:rPr>
              <a:t>、</a:t>
            </a:r>
            <a:r>
              <a:rPr lang="en-US" altLang="ja-JP" i="1">
                <a:latin typeface="Century" pitchFamily="-29" charset="0"/>
              </a:rPr>
              <a:t>L</a:t>
            </a:r>
            <a:r>
              <a:rPr lang="en-US" altLang="ja-JP">
                <a:latin typeface="Calibri" pitchFamily="-29" charset="0"/>
              </a:rPr>
              <a:t> = 15 mm</a:t>
            </a:r>
          </a:p>
          <a:p>
            <a:pPr>
              <a:lnSpc>
                <a:spcPct val="110000"/>
              </a:lnSpc>
            </a:pPr>
            <a:r>
              <a:rPr lang="en-US" altLang="ja-JP" i="1">
                <a:latin typeface="Century" pitchFamily="-29" charset="0"/>
              </a:rPr>
              <a:t>d</a:t>
            </a:r>
            <a:r>
              <a:rPr lang="en-US" altLang="ja-JP" i="1">
                <a:latin typeface="Calibri" pitchFamily="-29" charset="0"/>
              </a:rPr>
              <a:t> </a:t>
            </a:r>
            <a:r>
              <a:rPr lang="en-US" altLang="ja-JP">
                <a:latin typeface="Calibri" pitchFamily="-29" charset="0"/>
              </a:rPr>
              <a:t>= 200 nm 〜 4 µm</a:t>
            </a:r>
          </a:p>
        </p:txBody>
      </p:sp>
      <p:cxnSp>
        <p:nvCxnSpPr>
          <p:cNvPr id="45" name="直線コネクタ 44"/>
          <p:cNvCxnSpPr>
            <a:stCxn id="12" idx="1"/>
          </p:cNvCxnSpPr>
          <p:nvPr/>
        </p:nvCxnSpPr>
        <p:spPr>
          <a:xfrm rot="10800000" flipV="1">
            <a:off x="1839912" y="3517071"/>
            <a:ext cx="520700" cy="822325"/>
          </a:xfrm>
          <a:prstGeom prst="line">
            <a:avLst/>
          </a:prstGeom>
        </p:spPr>
        <p:style>
          <a:lnRef idx="2">
            <a:schemeClr val="accent1"/>
          </a:lnRef>
          <a:fillRef idx="0">
            <a:schemeClr val="accent1"/>
          </a:fillRef>
          <a:effectRef idx="1">
            <a:schemeClr val="accent1"/>
          </a:effectRef>
          <a:fontRef idx="minor">
            <a:schemeClr val="tx1"/>
          </a:fontRef>
        </p:style>
      </p:cxnSp>
      <p:sp>
        <p:nvSpPr>
          <p:cNvPr id="46" name="テキスト ボックス 61"/>
          <p:cNvSpPr txBox="1">
            <a:spLocks noChangeArrowheads="1"/>
          </p:cNvSpPr>
          <p:nvPr/>
        </p:nvSpPr>
        <p:spPr bwMode="auto">
          <a:xfrm>
            <a:off x="995362" y="4361621"/>
            <a:ext cx="2124075" cy="369888"/>
          </a:xfrm>
          <a:prstGeom prst="rect">
            <a:avLst/>
          </a:prstGeom>
          <a:noFill/>
          <a:ln w="9525">
            <a:noFill/>
            <a:miter lim="800000"/>
            <a:headEnd/>
            <a:tailEnd/>
          </a:ln>
        </p:spPr>
        <p:txBody>
          <a:bodyPr wrap="none">
            <a:prstTxWarp prst="textNoShape">
              <a:avLst/>
            </a:prstTxWarp>
            <a:spAutoFit/>
          </a:bodyPr>
          <a:lstStyle/>
          <a:p>
            <a:r>
              <a:rPr lang="ja-JP" altLang="en-US">
                <a:latin typeface="Calibri" pitchFamily="-29" charset="0"/>
              </a:rPr>
              <a:t>通常：ポリイミド／銅</a:t>
            </a:r>
          </a:p>
        </p:txBody>
      </p:sp>
      <p:sp>
        <p:nvSpPr>
          <p:cNvPr id="3" name="テキスト ボックス 58"/>
          <p:cNvSpPr txBox="1">
            <a:spLocks noChangeArrowheads="1"/>
          </p:cNvSpPr>
          <p:nvPr/>
        </p:nvSpPr>
        <p:spPr bwMode="auto">
          <a:xfrm>
            <a:off x="685800" y="1143000"/>
            <a:ext cx="6577013" cy="369888"/>
          </a:xfrm>
          <a:prstGeom prst="rect">
            <a:avLst/>
          </a:prstGeom>
          <a:noFill/>
          <a:ln w="9525">
            <a:noFill/>
            <a:miter lim="800000"/>
            <a:headEnd/>
            <a:tailEnd/>
          </a:ln>
        </p:spPr>
        <p:txBody>
          <a:bodyPr wrap="none">
            <a:prstTxWarp prst="textNoShape">
              <a:avLst/>
            </a:prstTxWarp>
            <a:spAutoFit/>
          </a:bodyPr>
          <a:lstStyle/>
          <a:p>
            <a:r>
              <a:rPr lang="en-US" altLang="ja-JP" dirty="0">
                <a:latin typeface="Calibri" pitchFamily="-29" charset="0"/>
              </a:rPr>
              <a:t>Mechanically Controllable Break Junction (MCBJ) / J. van </a:t>
            </a:r>
            <a:r>
              <a:rPr lang="en-US" altLang="ja-JP" dirty="0" err="1">
                <a:latin typeface="Calibri" pitchFamily="-29" charset="0"/>
              </a:rPr>
              <a:t>Ruitenbeek</a:t>
            </a:r>
            <a:endParaRPr lang="ja-JP" altLang="en-US" dirty="0">
              <a:latin typeface="Calibri" pitchFamily="-29"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00380" y="492760"/>
            <a:ext cx="4282440" cy="1691640"/>
          </a:xfrm>
          <a:prstGeom prst="rect">
            <a:avLst/>
          </a:prstGeom>
        </p:spPr>
      </p:pic>
      <p:sp>
        <p:nvSpPr>
          <p:cNvPr id="3" name="テキスト ボックス 2"/>
          <p:cNvSpPr txBox="1"/>
          <p:nvPr/>
        </p:nvSpPr>
        <p:spPr>
          <a:xfrm>
            <a:off x="5011420" y="482600"/>
            <a:ext cx="2242433" cy="369332"/>
          </a:xfrm>
          <a:prstGeom prst="rect">
            <a:avLst/>
          </a:prstGeom>
          <a:noFill/>
        </p:spPr>
        <p:txBody>
          <a:bodyPr wrap="none" rtlCol="0">
            <a:spAutoFit/>
          </a:bodyPr>
          <a:lstStyle/>
          <a:p>
            <a:r>
              <a:rPr kumimoji="1" lang="en-US" altLang="ja-JP" dirty="0" smtClean="0"/>
              <a:t>PR-B 59, 12505,</a:t>
            </a:r>
            <a:r>
              <a:rPr lang="en-US" altLang="ja-JP" dirty="0" smtClean="0"/>
              <a:t> 1999</a:t>
            </a:r>
            <a:r>
              <a:rPr kumimoji="1" lang="en-US" altLang="ja-JP" dirty="0" smtClean="0"/>
              <a:t>.</a:t>
            </a:r>
            <a:endParaRPr kumimoji="1" lang="ja-JP" altLang="en-US" dirty="0"/>
          </a:p>
        </p:txBody>
      </p:sp>
      <p:pic>
        <p:nvPicPr>
          <p:cNvPr id="4" name="図 3"/>
          <p:cNvPicPr>
            <a:picLocks noChangeAspect="1"/>
          </p:cNvPicPr>
          <p:nvPr/>
        </p:nvPicPr>
        <p:blipFill>
          <a:blip r:embed="rId3"/>
          <a:stretch>
            <a:fillRect/>
          </a:stretch>
        </p:blipFill>
        <p:spPr>
          <a:xfrm>
            <a:off x="1315720" y="2654300"/>
            <a:ext cx="3256280" cy="1244600"/>
          </a:xfrm>
          <a:prstGeom prst="rect">
            <a:avLst/>
          </a:prstGeom>
        </p:spPr>
      </p:pic>
      <p:pic>
        <p:nvPicPr>
          <p:cNvPr id="5" name="図 4"/>
          <p:cNvPicPr>
            <a:picLocks noChangeAspect="1"/>
          </p:cNvPicPr>
          <p:nvPr/>
        </p:nvPicPr>
        <p:blipFill>
          <a:blip r:embed="rId4"/>
          <a:stretch>
            <a:fillRect/>
          </a:stretch>
        </p:blipFill>
        <p:spPr>
          <a:xfrm>
            <a:off x="4572000" y="2184400"/>
            <a:ext cx="3251200" cy="2306320"/>
          </a:xfrm>
          <a:prstGeom prst="rect">
            <a:avLst/>
          </a:prstGeom>
        </p:spPr>
      </p:pic>
      <p:pic>
        <p:nvPicPr>
          <p:cNvPr id="6" name="図 5"/>
          <p:cNvPicPr>
            <a:picLocks noChangeAspect="1"/>
          </p:cNvPicPr>
          <p:nvPr/>
        </p:nvPicPr>
        <p:blipFill>
          <a:blip r:embed="rId5"/>
          <a:stretch>
            <a:fillRect/>
          </a:stretch>
        </p:blipFill>
        <p:spPr>
          <a:xfrm>
            <a:off x="1353820" y="3898900"/>
            <a:ext cx="2329180" cy="2659300"/>
          </a:xfrm>
          <a:prstGeom prst="rect">
            <a:avLst/>
          </a:prstGeom>
        </p:spPr>
      </p:pic>
      <p:sp>
        <p:nvSpPr>
          <p:cNvPr id="8" name="テキスト ボックス 7"/>
          <p:cNvSpPr txBox="1"/>
          <p:nvPr/>
        </p:nvSpPr>
        <p:spPr>
          <a:xfrm>
            <a:off x="0" y="0"/>
            <a:ext cx="400557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ja-JP" altLang="en-US" dirty="0" smtClean="0"/>
              <a:t>分子機能を出した例</a:t>
            </a:r>
            <a:r>
              <a:rPr kumimoji="1" lang="en-US" altLang="ja-JP" dirty="0" smtClean="0"/>
              <a:t>+</a:t>
            </a:r>
            <a:r>
              <a:rPr kumimoji="1" lang="ja-JP" altLang="en-US" dirty="0" smtClean="0"/>
              <a:t>より精密な測定例</a:t>
            </a:r>
            <a:endParaRPr kumimoji="1" lang="ja-JP"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698</TotalTime>
  <Words>1451</Words>
  <Application>Microsoft Macintosh PowerPoint</Application>
  <PresentationFormat>画面に合わせる (4:3)</PresentationFormat>
  <Paragraphs>244</Paragraphs>
  <Slides>57</Slides>
  <Notes>0</Notes>
  <HiddenSlides>0</HiddenSlides>
  <MMClips>2</MMClips>
  <ScaleCrop>false</ScaleCrop>
  <HeadingPairs>
    <vt:vector size="6" baseType="variant">
      <vt:variant>
        <vt:lpstr>デザイン テンプレート</vt:lpstr>
      </vt:variant>
      <vt:variant>
        <vt:i4>1</vt:i4>
      </vt:variant>
      <vt:variant>
        <vt:lpstr>埋め込まれた OLE サーバー</vt:lpstr>
      </vt:variant>
      <vt:variant>
        <vt:i4>1</vt:i4>
      </vt:variant>
      <vt:variant>
        <vt:lpstr>スライド タイトル</vt:lpstr>
      </vt:variant>
      <vt:variant>
        <vt:i4>57</vt:i4>
      </vt:variant>
    </vt:vector>
  </HeadingPairs>
  <TitlesOfParts>
    <vt:vector size="59" baseType="lpstr">
      <vt:lpstr>Office テーマ</vt:lpstr>
      <vt:lpstr>数式</vt:lpstr>
      <vt:lpstr>研究背景：分子エレクトロニクス</vt:lpstr>
      <vt:lpstr>おおざっぱな現状の位置づけ</vt:lpstr>
      <vt:lpstr>分子接合の電気伝導度を決める要因</vt:lpstr>
      <vt:lpstr>期待される輸送特性</vt:lpstr>
      <vt:lpstr>単分子接合研究（計測）の状況</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単一分子計測の難しさ</vt:lpstr>
      <vt:lpstr>分子の存在を示すには？</vt:lpstr>
      <vt:lpstr>Inelastic tunneling spectroscopyによる分子種の同定</vt:lpstr>
      <vt:lpstr>スライド 18</vt:lpstr>
      <vt:lpstr>スライド 19</vt:lpstr>
      <vt:lpstr>スライド 20</vt:lpstr>
      <vt:lpstr>分子の電気伝導度の測り方</vt:lpstr>
      <vt:lpstr>スライド 22</vt:lpstr>
      <vt:lpstr>単一分子計測の難しさ</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期待される輸送特性</vt:lpstr>
      <vt:lpstr>スライド 41</vt:lpstr>
      <vt:lpstr>スライド 42</vt:lpstr>
      <vt:lpstr>スライド 43</vt:lpstr>
      <vt:lpstr>その他の手法をつかって測った例</vt:lpstr>
      <vt:lpstr>分子接合の電気伝導度を決める要因</vt:lpstr>
      <vt:lpstr>スライド 46</vt:lpstr>
      <vt:lpstr>スライド 47</vt:lpstr>
      <vt:lpstr>スライド 48</vt:lpstr>
      <vt:lpstr>スライド 49</vt:lpstr>
      <vt:lpstr>スライド 50</vt:lpstr>
      <vt:lpstr>スライド 51</vt:lpstr>
      <vt:lpstr>おおざっぱな現状の位置づけ</vt:lpstr>
      <vt:lpstr>スライド 53</vt:lpstr>
      <vt:lpstr>スライド 54</vt:lpstr>
      <vt:lpstr>スライド 55</vt:lpstr>
      <vt:lpstr>スライド 56</vt:lpstr>
      <vt:lpstr>スライド 57</vt:lpstr>
    </vt:vector>
  </TitlesOfParts>
  <Company>Osaka Univ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山田 亮</dc:creator>
  <cp:lastModifiedBy>山田 亮</cp:lastModifiedBy>
  <cp:revision>262</cp:revision>
  <dcterms:created xsi:type="dcterms:W3CDTF">2010-02-26T23:19:08Z</dcterms:created>
  <dcterms:modified xsi:type="dcterms:W3CDTF">2010-02-26T23:19:35Z</dcterms:modified>
</cp:coreProperties>
</file>