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9" r:id="rId9"/>
    <p:sldId id="263" r:id="rId10"/>
    <p:sldId id="264" r:id="rId11"/>
    <p:sldId id="265" r:id="rId12"/>
    <p:sldId id="267" r:id="rId13"/>
    <p:sldId id="266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23" autoAdjust="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-13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対角する 2 つの角を丸めた四角形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2014/03/28</a:t>
            </a:fld>
            <a:endParaRPr 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2" name="フッター プレースホルダー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2014/03/28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2014/03/28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2014/03/28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2014/03/28</a:t>
            </a:fld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2014/03/28</a:t>
            </a:fld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2014/03/28</a:t>
            </a:fld>
            <a:endParaRPr 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2014/03/28</a:t>
            </a:fld>
            <a:endParaRPr 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7" name="正方形/長方形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D92626-37D2-4832-BF7A-BC283494A20D}" type="datetimeFigureOut">
              <a:rPr lang="en-US" smtClean="0"/>
              <a:t>2014/03/28</a:t>
            </a:fld>
            <a:endParaRPr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592886-E571-45D5-8B56-343DC94F8FA6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2014/03/28</a:t>
            </a:fld>
            <a:endParaRPr lang="en-US"/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13" name="図プレースホルダー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ja-JP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プレースホルダーまでドラッグするかアイコンをクリックして図を追加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日付プレースホルダー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2014/03/28</a:t>
            </a:fld>
            <a:endParaRPr 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対角する 2 つの角を丸めた四角形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r" eaLnBrk="1" latinLnBrk="0" hangingPunct="1"/>
            <a:endParaRPr kumimoji="0"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 algn="l" eaLnBrk="1" latinLnBrk="0" hangingPunct="1"/>
            <a:fld id="{48D92626-37D2-4832-BF7A-BC283494A20D}" type="datetimeFigureOut">
              <a:rPr lang="en-US" smtClean="0"/>
              <a:t>2014/03/28</a:t>
            </a:fld>
            <a:endParaRPr lang="en-US" sz="1300" dirty="0">
              <a:solidFill>
                <a:schemeClr val="bg2">
                  <a:tint val="60000"/>
                  <a:satMod val="155000"/>
                </a:schemeClr>
              </a:solidFill>
            </a:endParaRPr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 algn="r" eaLnBrk="1" latinLnBrk="0" hangingPunct="1"/>
            <a:fld id="{8C592886-E571-45D5-8B56-343DC94F8FA6}" type="slidenum">
              <a:rPr kumimoji="0" lang="en-US" smtClean="0"/>
              <a:t>‹#›</a:t>
            </a:fld>
            <a:endParaRPr kumimoji="0" lang="en-US" sz="1600" b="1" dirty="0">
              <a:solidFill>
                <a:schemeClr val="tx2">
                  <a:shade val="90000"/>
                </a:schemeClr>
              </a:solidFill>
              <a:effectLst/>
            </a:endParaRPr>
          </a:p>
        </p:txBody>
      </p: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1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安全講習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274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原則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研究活動記録（実験ノートなど）は、研究室に属する財産。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責任者（</a:t>
            </a:r>
            <a:r>
              <a:rPr lang="ja-JP" altLang="en-US" dirty="0" smtClean="0"/>
              <a:t>＝教授）の許可なく他者へ話すことは禁止。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論文な</a:t>
            </a:r>
            <a:r>
              <a:rPr lang="ja-JP" altLang="en-US" dirty="0" smtClean="0"/>
              <a:t>ど、公式文書として世に出された物は、宣伝する。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963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個人情報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・ネットに広まった情報は、消すことができません。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</a:t>
            </a:r>
            <a:r>
              <a:rPr kumimoji="1" lang="ja-JP" altLang="en-US" dirty="0" smtClean="0"/>
              <a:t>個人情報の取り扱いには注意しましょう。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・同じく、根も葉もない噂や悪口にも注意しましょう（就職活動にも影響します）。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89952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その他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156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泥棒・不審者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大学には泥棒がいます。</a:t>
            </a:r>
            <a:endParaRPr kumimoji="1"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泥棒を見かけたら、逃げる（戦わない）。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窓から見えるところに貴重品を置かない。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被害を受けたら、迅速にスタッフまで。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67651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試薬とガスの管理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46237"/>
            <a:ext cx="7120467" cy="4526280"/>
          </a:xfrm>
        </p:spPr>
        <p:txBody>
          <a:bodyPr/>
          <a:lstStyle/>
          <a:p>
            <a:r>
              <a:rPr kumimoji="1" lang="ja-JP" altLang="en-US" dirty="0" smtClean="0"/>
              <a:t>すべての試薬と高圧ガスは購入時にデーターベスに登録。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r>
              <a:rPr kumimoji="1" lang="ja-JP" altLang="en-US" dirty="0" smtClean="0"/>
              <a:t>とくに劇毒物は、使用量を管理。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5577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持つべき意識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実験室は危険である。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自分の身は自分で守る。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マーフィーの法則（忘れた頃に、想定していなかったことが起こる）。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73424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安全（危険）の経験則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121760" y="1952227"/>
            <a:ext cx="8229600" cy="2810471"/>
          </a:xfrm>
        </p:spPr>
        <p:txBody>
          <a:bodyPr/>
          <a:lstStyle/>
          <a:p>
            <a:r>
              <a:rPr kumimoji="1" lang="ja-JP" altLang="en-US" dirty="0" smtClean="0"/>
              <a:t>ヒヤリハットの法則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26738" y="2585571"/>
            <a:ext cx="67811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 smtClean="0"/>
              <a:t>1</a:t>
            </a:r>
            <a:r>
              <a:rPr kumimoji="1" lang="ja-JP" altLang="en-US" sz="3200" dirty="0" smtClean="0"/>
              <a:t>の重大災害の下には、</a:t>
            </a:r>
            <a:endParaRPr kumimoji="1" lang="en-US" altLang="ja-JP" sz="3200" dirty="0" smtClean="0"/>
          </a:p>
          <a:p>
            <a:r>
              <a:rPr kumimoji="1" lang="en-US" altLang="ja-JP" sz="3200" dirty="0" smtClean="0"/>
              <a:t>30</a:t>
            </a:r>
            <a:r>
              <a:rPr kumimoji="1" lang="ja-JP" altLang="en-US" sz="3200" dirty="0" smtClean="0"/>
              <a:t>の軽傷事故があり、その下には</a:t>
            </a:r>
            <a:r>
              <a:rPr kumimoji="1" lang="en-US" altLang="ja-JP" sz="3200" dirty="0" smtClean="0"/>
              <a:t>300</a:t>
            </a:r>
            <a:r>
              <a:rPr kumimoji="1" lang="ja-JP" altLang="en-US" sz="3200" dirty="0" smtClean="0"/>
              <a:t>の無傷事故がある。</a:t>
            </a:r>
            <a:endParaRPr kumimoji="1" lang="ja-JP" altLang="en-US" sz="3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36578" y="4502070"/>
            <a:ext cx="81502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重大な事故は、単独・単発で不運なときに起こるのではなく、こまかな安全意識と対策の欠如の積み重ねによって起こる。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5193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危険を防ぐ概念と行動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 smtClean="0"/>
              <a:t>危険の認識と見える化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作業手順や危険な箇所が一見して分かるように印をつける。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図解マニュアルを作る。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/>
              <a:t>フェイルセーフ</a:t>
            </a:r>
            <a:endParaRPr lang="en-US" altLang="ja-JP" dirty="0"/>
          </a:p>
          <a:p>
            <a:pPr lvl="1"/>
            <a:r>
              <a:rPr lang="ja-JP" altLang="en-US" dirty="0"/>
              <a:t>万が一、事故が起きても安全が確保できる仕組みを可能な限り作っておく。</a:t>
            </a:r>
            <a:endParaRPr lang="en-US" altLang="ja-JP" dirty="0"/>
          </a:p>
          <a:p>
            <a:pPr marL="411480" lvl="1" indent="0">
              <a:buNone/>
            </a:pPr>
            <a:endParaRPr lang="en-US" altLang="ja-JP" dirty="0" smtClean="0"/>
          </a:p>
          <a:p>
            <a:r>
              <a:rPr kumimoji="1" lang="ja-JP" altLang="en-US" dirty="0" smtClean="0"/>
              <a:t>声かけとダブルチェック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自分の存在と行動を周りに知らせる。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わかりきったことでも確認する。</a:t>
            </a:r>
            <a:endParaRPr kumimoji="1" lang="en-US" altLang="ja-JP" dirty="0" smtClean="0"/>
          </a:p>
          <a:p>
            <a:pPr marL="411480" lvl="1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7051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起こりうる事故の例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ja-JP" altLang="en-US" dirty="0" smtClean="0"/>
              <a:t>打ち身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金属チャンバーのフランジを落とした。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安全靴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凍傷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寒剤がかかった。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手袋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窒息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寒剤の急速な蒸発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換気／一人でやらない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感電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まず手の甲であたる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0957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ja-JP" altLang="en-US" dirty="0" smtClean="0"/>
              <a:t>事故に遭遇したときの行動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人（スタッフ）を呼ぶ。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現場にある他の危険因子を把握する（立ち入り禁止）。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人が倒れているのを見かけたら、ちかづかず、安全確認。</a:t>
            </a:r>
            <a:endParaRPr lang="en-US" altLang="ja-JP" dirty="0" smtClean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5391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ケガをしたとき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医療機関へ行き領収書をもらう。</a:t>
            </a:r>
            <a:endParaRPr lang="en-US" altLang="ja-JP" dirty="0" smtClean="0"/>
          </a:p>
          <a:p>
            <a:r>
              <a:rPr lang="ja-JP" altLang="en-US" dirty="0"/>
              <a:t>保険</a:t>
            </a:r>
            <a:r>
              <a:rPr lang="ja-JP" altLang="en-US" dirty="0" smtClean="0"/>
              <a:t>適用だが、全額保証ではない。</a:t>
            </a:r>
            <a:endParaRPr lang="en-US" altLang="ja-JP" dirty="0" smtClean="0"/>
          </a:p>
          <a:p>
            <a:r>
              <a:rPr lang="ja-JP" altLang="en-US" dirty="0" smtClean="0"/>
              <a:t>安全管理委員に報告書を提出（スタッフ）。</a:t>
            </a: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34609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所在確認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原則としては、スタッフ不在の実験はダメ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実験しているのかしていないのか分かるようにする。とくに終夜実験や休日実験。</a:t>
            </a:r>
            <a:endParaRPr lang="en-US" altLang="ja-JP" dirty="0"/>
          </a:p>
          <a:p>
            <a:pPr lvl="1"/>
            <a:r>
              <a:rPr lang="ja-JP" altLang="en-US" dirty="0" smtClean="0"/>
              <a:t>居室の</a:t>
            </a:r>
            <a:r>
              <a:rPr lang="en-US" altLang="ja-JP" dirty="0" smtClean="0"/>
              <a:t>indicator</a:t>
            </a:r>
            <a:r>
              <a:rPr lang="ja-JP" altLang="en-US" dirty="0" smtClean="0"/>
              <a:t>や、実験室のドアに表示</a:t>
            </a:r>
            <a:endParaRPr lang="en-US" altLang="ja-JP" dirty="0"/>
          </a:p>
          <a:p>
            <a:endParaRPr lang="en-US" altLang="ja-JP" dirty="0" smtClean="0"/>
          </a:p>
          <a:p>
            <a:r>
              <a:rPr lang="ja-JP" altLang="en-US" dirty="0" smtClean="0"/>
              <a:t>災害時などの連絡先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欠席時の連絡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1886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情報管理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0695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コロジー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エコロジー.thmx</Template>
  <TotalTime>160</TotalTime>
  <Words>492</Words>
  <Application>Microsoft Macintosh PowerPoint</Application>
  <PresentationFormat>画面に合わせる (4:3)</PresentationFormat>
  <Paragraphs>82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エコロジー</vt:lpstr>
      <vt:lpstr>安全講習</vt:lpstr>
      <vt:lpstr>持つべき意識</vt:lpstr>
      <vt:lpstr>安全（危険）の経験則</vt:lpstr>
      <vt:lpstr>危険を防ぐ概念と行動</vt:lpstr>
      <vt:lpstr>起こりうる事故の例</vt:lpstr>
      <vt:lpstr>事故に遭遇したときの行動</vt:lpstr>
      <vt:lpstr>ケガをしたとき</vt:lpstr>
      <vt:lpstr>所在確認</vt:lpstr>
      <vt:lpstr>情報管理</vt:lpstr>
      <vt:lpstr>原則</vt:lpstr>
      <vt:lpstr>個人情報</vt:lpstr>
      <vt:lpstr>その他</vt:lpstr>
      <vt:lpstr>泥棒・不審者</vt:lpstr>
      <vt:lpstr>試薬とガスの管理</vt:lpstr>
    </vt:vector>
  </TitlesOfParts>
  <Company>大阪大学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安全講習</dc:title>
  <dc:creator>山田 亮</dc:creator>
  <cp:lastModifiedBy>山田 亮</cp:lastModifiedBy>
  <cp:revision>39</cp:revision>
  <dcterms:created xsi:type="dcterms:W3CDTF">2012-04-18T06:24:50Z</dcterms:created>
  <dcterms:modified xsi:type="dcterms:W3CDTF">2014-03-28T04:26:33Z</dcterms:modified>
</cp:coreProperties>
</file>