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9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3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丸めた四角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プレースホルダーまでドラッグするかアイコンをクリックして図を追加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2014/03/28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丸めた四角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2014/03/28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1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安全講習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27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研究活動記録（実験ノートなど）は、研究室に属する財産。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責任者（</a:t>
            </a:r>
            <a:r>
              <a:rPr lang="ja-JP" altLang="en-US" dirty="0" smtClean="0"/>
              <a:t>＝教授）の許可なく他者へ話すことは禁止。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論文な</a:t>
            </a:r>
            <a:r>
              <a:rPr lang="ja-JP" altLang="en-US" dirty="0" smtClean="0"/>
              <a:t>ど、公式文書として世に出された物は、宣伝する。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6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個人情報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・ネットに広まった情報は、消すことができません。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kumimoji="1" lang="ja-JP" altLang="en-US" dirty="0" smtClean="0"/>
              <a:t>個人情報の取り扱いには注意しましょう。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・同じく、根も葉もない噂や悪口にも注意しましょう（就職活動にも影響します）。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9952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15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泥棒・不審者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大学には泥棒がいます。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泥棒を見かけたら、逃げる（戦わない）。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窓から見えるところに貴重品を置かない。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被害を受けたら、迅速にスタッフまで。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765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試薬とガスの管理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46237"/>
            <a:ext cx="7120467" cy="4526280"/>
          </a:xfrm>
        </p:spPr>
        <p:txBody>
          <a:bodyPr/>
          <a:lstStyle/>
          <a:p>
            <a:r>
              <a:rPr kumimoji="1" lang="ja-JP" altLang="en-US" dirty="0" smtClean="0"/>
              <a:t>すべての試薬と高圧ガスは購入時にデーターベスに登録。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kumimoji="1" lang="ja-JP" altLang="en-US" dirty="0" smtClean="0"/>
              <a:t>とくに劇毒物は、使用量を管理。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57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持つべき意識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実験室は危険である。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自分の身は自分で守る。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マーフィーの法則（忘れた頃に、想定していなかったことが起こる）。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42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安全（危険）の経験則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21760" y="1952227"/>
            <a:ext cx="8229600" cy="2810471"/>
          </a:xfrm>
        </p:spPr>
        <p:txBody>
          <a:bodyPr/>
          <a:lstStyle/>
          <a:p>
            <a:r>
              <a:rPr kumimoji="1" lang="ja-JP" altLang="en-US" dirty="0" smtClean="0"/>
              <a:t>ヒヤリハットの法則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6738" y="2585571"/>
            <a:ext cx="6781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の重大災害の下には、</a:t>
            </a:r>
            <a:endParaRPr kumimoji="1" lang="en-US" altLang="ja-JP" sz="3200" dirty="0" smtClean="0"/>
          </a:p>
          <a:p>
            <a:r>
              <a:rPr kumimoji="1" lang="en-US" altLang="ja-JP" sz="3200" dirty="0" smtClean="0"/>
              <a:t>30</a:t>
            </a:r>
            <a:r>
              <a:rPr kumimoji="1" lang="ja-JP" altLang="en-US" sz="3200" dirty="0" smtClean="0"/>
              <a:t>の軽傷事故があり、その下には</a:t>
            </a:r>
            <a:r>
              <a:rPr kumimoji="1" lang="en-US" altLang="ja-JP" sz="3200" dirty="0" smtClean="0"/>
              <a:t>300</a:t>
            </a:r>
            <a:r>
              <a:rPr kumimoji="1" lang="ja-JP" altLang="en-US" sz="3200" dirty="0" smtClean="0"/>
              <a:t>の無傷事故がある。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578" y="4502070"/>
            <a:ext cx="8150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重大な事故は、単独・単発で不運なときに起こるのではなく、こまかな安全意識と対策の欠如の積み重ねによって起こる。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5193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危険を防ぐ概念と行動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危険の認識と見える化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作業手順や危険な箇所が一見して分かるように印をつける。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図解マニュアルを作る。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フェイルセーフ</a:t>
            </a:r>
            <a:endParaRPr lang="en-US" altLang="ja-JP" dirty="0"/>
          </a:p>
          <a:p>
            <a:pPr lvl="1"/>
            <a:r>
              <a:rPr lang="ja-JP" altLang="en-US" dirty="0"/>
              <a:t>万が一、事故が起きても安全が確保できる仕組みを可能な限り作っておく。</a:t>
            </a:r>
            <a:endParaRPr lang="en-US" altLang="ja-JP" dirty="0"/>
          </a:p>
          <a:p>
            <a:pPr marL="411480" lvl="1" indent="0"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声かけとダブルチェック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自分の存在と行動を周りに知らせる。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わかりきったことでも確認する。</a:t>
            </a:r>
            <a:endParaRPr kumimoji="1" lang="en-US" altLang="ja-JP" dirty="0" smtClean="0"/>
          </a:p>
          <a:p>
            <a:pPr marL="41148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05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起こりうる事故の例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打ち身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金属チャンバーのフランジを落とした。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安全靴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凍傷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寒剤がかかった。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手袋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窒息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寒剤の急速な蒸発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換気／一人でやらない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感電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まず手の甲であたる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095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事故に遭遇したときの行動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人（スタッフ）を呼ぶ。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現場にある他の危険因子を把握する（立ち入り禁止）。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人が倒れているのを見かけたら、ちかづかず、安全確認。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539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ケガをしたとき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医療機関へ行き領収書をもらう。</a:t>
            </a:r>
            <a:endParaRPr lang="en-US" altLang="ja-JP" dirty="0" smtClean="0"/>
          </a:p>
          <a:p>
            <a:r>
              <a:rPr lang="ja-JP" altLang="en-US" dirty="0"/>
              <a:t>保険</a:t>
            </a:r>
            <a:r>
              <a:rPr lang="ja-JP" altLang="en-US" dirty="0" smtClean="0"/>
              <a:t>適用だが、全額保証ではない。</a:t>
            </a:r>
            <a:endParaRPr lang="en-US" altLang="ja-JP" dirty="0" smtClean="0"/>
          </a:p>
          <a:p>
            <a:r>
              <a:rPr lang="ja-JP" altLang="en-US" dirty="0" smtClean="0"/>
              <a:t>安全管理委員に報告書を提出（スタッフ）。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60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所在確認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原則としては、スタッフ不在の実験はダメ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実験しているのかしていないのか分かるようにする。とくに終夜実験や休日実験。</a:t>
            </a:r>
            <a:endParaRPr lang="en-US" altLang="ja-JP" dirty="0"/>
          </a:p>
          <a:p>
            <a:pPr lvl="1"/>
            <a:r>
              <a:rPr lang="ja-JP" altLang="en-US" dirty="0" smtClean="0"/>
              <a:t>居室の</a:t>
            </a:r>
            <a:r>
              <a:rPr lang="en-US" altLang="ja-JP" dirty="0" smtClean="0"/>
              <a:t>indicator</a:t>
            </a:r>
            <a:r>
              <a:rPr lang="ja-JP" altLang="en-US" dirty="0" smtClean="0"/>
              <a:t>や、実験室のドアに表示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災害時などの連絡先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欠席時の連絡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188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情報管理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69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コロジー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エコロジー.thmx</Template>
  <TotalTime>160</TotalTime>
  <Words>492</Words>
  <Application>Microsoft Macintosh PowerPoint</Application>
  <PresentationFormat>画面に合わせる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エコロジー</vt:lpstr>
      <vt:lpstr>安全講習</vt:lpstr>
      <vt:lpstr>持つべき意識</vt:lpstr>
      <vt:lpstr>安全（危険）の経験則</vt:lpstr>
      <vt:lpstr>危険を防ぐ概念と行動</vt:lpstr>
      <vt:lpstr>起こりうる事故の例</vt:lpstr>
      <vt:lpstr>事故に遭遇したときの行動</vt:lpstr>
      <vt:lpstr>ケガをしたとき</vt:lpstr>
      <vt:lpstr>所在確認</vt:lpstr>
      <vt:lpstr>情報管理</vt:lpstr>
      <vt:lpstr>原則</vt:lpstr>
      <vt:lpstr>個人情報</vt:lpstr>
      <vt:lpstr>その他</vt:lpstr>
      <vt:lpstr>泥棒・不審者</vt:lpstr>
      <vt:lpstr>試薬とガスの管理</vt:lpstr>
    </vt:vector>
  </TitlesOfParts>
  <Company>大阪大学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安全講習</dc:title>
  <dc:creator>山田 亮</dc:creator>
  <cp:lastModifiedBy>山田 亮</cp:lastModifiedBy>
  <cp:revision>39</cp:revision>
  <dcterms:created xsi:type="dcterms:W3CDTF">2012-04-18T06:24:50Z</dcterms:created>
  <dcterms:modified xsi:type="dcterms:W3CDTF">2014-03-28T04:26:33Z</dcterms:modified>
</cp:coreProperties>
</file>