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9" r:id="rId6"/>
    <p:sldId id="259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23" autoAdjust="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7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対角する 2 つの角を丸めた四角形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12/04/19</a:t>
            </a:fld>
            <a:endParaRPr lang="en-US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2" name="フッター プレースホルダー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12/04/19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12/04/19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12/04/19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12/04/19</a:t>
            </a:fld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12/04/19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12/04/19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12/04/19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12/04/19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9" name="日付プレースホルダー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12/04/19</a:t>
            </a:fld>
            <a:endParaRPr 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ja-JP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プレースホルダーまでドラッグするかアイコンをクリックして図を追加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12/04/19</a:t>
            </a:fld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対角する 2 つの角を丸めた四角形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12/04/19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1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Safety Guide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274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Rules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Your records of research activity (Lab book) and result are property of the Lab. 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smtClean="0"/>
              <a:t>Basically, you cannot tell lab activity to others without permission of the leader (=Tada sensei).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smtClean="0"/>
              <a:t>Results which were published on the journal are open to the public. Let’s advertise it.</a:t>
            </a: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0963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Private Information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Once spread on the internet, you cannot remove information.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</a:t>
            </a:r>
            <a:r>
              <a:rPr lang="en-US" altLang="ja-JP" dirty="0"/>
              <a:t>B</a:t>
            </a:r>
            <a:r>
              <a:rPr kumimoji="1" lang="en-US" altLang="ja-JP" dirty="0" smtClean="0"/>
              <a:t>e careful to handle private information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・</a:t>
            </a:r>
            <a:r>
              <a:rPr lang="en-US" altLang="ja-JP" dirty="0" smtClean="0"/>
              <a:t>Do not spread abuse. The evidence will remain forever and will affect your future. 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89952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Other aspects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156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Thief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have a thief in the campus frequently.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Do not fight against the thief. Just run.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Hide expensive materials such as PC close from the window.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When you find your items stolen, let the staff know.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7651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Database of chemicals and gas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46237"/>
            <a:ext cx="7120467" cy="4526280"/>
          </a:xfrm>
        </p:spPr>
        <p:txBody>
          <a:bodyPr/>
          <a:lstStyle/>
          <a:p>
            <a:r>
              <a:rPr kumimoji="1" lang="en-US" altLang="ja-JP" dirty="0" smtClean="0"/>
              <a:t>All the chemicals and high pressure gases should be registered to the database. 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There are chemicals which is regulated  by the law. Please consult the staff when you purchase the chemicals.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5577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Basic Rules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Experimental room is dangerous</a:t>
            </a:r>
            <a:r>
              <a:rPr lang="en-US" altLang="ja-JP" dirty="0"/>
              <a:t>.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Protect by your self.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Unexpected things will happen at unexpected timing.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3424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Heinrich’s Law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26006" y="2562657"/>
            <a:ext cx="73600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Before a major injury,</a:t>
            </a:r>
          </a:p>
          <a:p>
            <a:r>
              <a:rPr kumimoji="1" lang="en-US" altLang="ja-JP" sz="3200" dirty="0" smtClean="0"/>
              <a:t>30 minor injury and</a:t>
            </a:r>
          </a:p>
          <a:p>
            <a:r>
              <a:rPr kumimoji="1" lang="en-US" altLang="ja-JP" sz="3200" dirty="0" smtClean="0"/>
              <a:t>300 accidents with no injuries.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6578" y="4296137"/>
            <a:ext cx="815022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Working environment surrounded by accidents will cause serious major injury.</a:t>
            </a:r>
          </a:p>
          <a:p>
            <a:r>
              <a:rPr kumimoji="1" lang="en-US" altLang="ja-JP" sz="3200" dirty="0" smtClean="0"/>
              <a:t>You have to remove small accidents before major injury event happens.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5193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Concept and act to reduce accident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Recognition and Visualization of Risks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Put note or signboard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Make instruction manual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Failsafe</a:t>
            </a:r>
            <a:endParaRPr lang="en-US" altLang="ja-JP" dirty="0"/>
          </a:p>
          <a:p>
            <a:pPr lvl="1"/>
            <a:r>
              <a:rPr lang="en-US" altLang="ja-JP" dirty="0" smtClean="0"/>
              <a:t>Make system to cover the human error.</a:t>
            </a:r>
          </a:p>
          <a:p>
            <a:pPr marL="411480" lvl="1" indent="0">
              <a:buNone/>
            </a:pPr>
            <a:r>
              <a:rPr lang="en-US" altLang="ja-JP" dirty="0" smtClean="0"/>
              <a:t>Example : put a plastic pad when pour the liquid chemical to a vessel in case for the spill of </a:t>
            </a:r>
            <a:r>
              <a:rPr lang="en-US" altLang="ja-JP" dirty="0" err="1" smtClean="0"/>
              <a:t>theliquid</a:t>
            </a:r>
            <a:r>
              <a:rPr lang="en-US" altLang="ja-JP" dirty="0" smtClean="0"/>
              <a:t> . </a:t>
            </a:r>
            <a:endParaRPr lang="en-US" altLang="ja-JP" dirty="0"/>
          </a:p>
          <a:p>
            <a:pPr marL="411480" lvl="1" indent="0">
              <a:buNone/>
            </a:pPr>
            <a:endParaRPr lang="en-US" altLang="ja-JP" dirty="0" smtClean="0"/>
          </a:p>
          <a:p>
            <a:r>
              <a:rPr kumimoji="1" lang="en-US" altLang="ja-JP" dirty="0" smtClean="0"/>
              <a:t>Communication and Double Check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Inform your presence and your act.</a:t>
            </a:r>
          </a:p>
          <a:p>
            <a:pPr marL="411480" lvl="1" indent="0">
              <a:buNone/>
            </a:pPr>
            <a:r>
              <a:rPr kumimoji="1" lang="en-US" altLang="ja-JP" dirty="0" smtClean="0"/>
              <a:t>Example: When you walk through behind the man working, say “I’ll walk behind you!”.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7051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Show your presence and activity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kumimoji="1" lang="en-US" altLang="ja-JP" dirty="0" smtClean="0"/>
          </a:p>
          <a:p>
            <a:r>
              <a:rPr lang="en-US" altLang="ja-JP" dirty="0" smtClean="0"/>
              <a:t>When you need to do experiment overnight or weekends, put some notes on the desk or door which shows who are working. Let the staff know </a:t>
            </a:r>
            <a:r>
              <a:rPr lang="en-US" altLang="ja-JP" dirty="0" smtClean="0"/>
              <a:t>your schedule.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Let us know contact person to confirm and infor</a:t>
            </a:r>
            <a:r>
              <a:rPr lang="en-US" altLang="ja-JP" dirty="0" smtClean="0"/>
              <a:t>m your safety.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smtClean="0"/>
              <a:t>When you cannot come to the Lab in week days, Let the staff know the absence of you. 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1886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Examples of possible accident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Bruise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Example; drop metal flange onto your foot.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You should wear safety-shoes. 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lang="en-US" altLang="ja-JP" dirty="0" smtClean="0"/>
              <a:t>Chilblain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Touched metal pieces which were cooled by liquid cryogen such as N2 and He.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Wear glove.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Suffocation</a:t>
            </a:r>
          </a:p>
          <a:p>
            <a:pPr lvl="1"/>
            <a:r>
              <a:rPr lang="en-US" altLang="ja-JP" dirty="0" smtClean="0"/>
              <a:t>Rapid vaporization of liquid cryogen. </a:t>
            </a:r>
          </a:p>
          <a:p>
            <a:pPr lvl="1"/>
            <a:r>
              <a:rPr kumimoji="1" lang="en-US" altLang="ja-JP" dirty="0" smtClean="0"/>
              <a:t>Open the door and window. Do not handle liquid cryogen alone.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Electric shock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930957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kumimoji="1" lang="en-US" altLang="ja-JP" dirty="0" smtClean="0"/>
              <a:t>When you meet with an accident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call somebody (staff members)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en-US" altLang="ja-JP" dirty="0" smtClean="0"/>
              <a:t>Check if other possible danger is there or not (confirm the safety for yourself and others)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When you find someone collapsed,</a:t>
            </a:r>
            <a:br>
              <a:rPr lang="en-US" altLang="ja-JP" dirty="0" smtClean="0"/>
            </a:br>
            <a:r>
              <a:rPr lang="en-US" altLang="ja-JP" dirty="0" smtClean="0"/>
              <a:t>DO NOT get closer to him before confirming the safety of yourself. </a:t>
            </a:r>
            <a:endParaRPr lang="en-US" altLang="ja-JP" dirty="0" smtClean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5391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When you are injured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Insurance covers a part of medical expense.   </a:t>
            </a:r>
            <a:endParaRPr lang="en-US" altLang="ja-JP" dirty="0" smtClean="0"/>
          </a:p>
          <a:p>
            <a:r>
              <a:rPr lang="en-US" altLang="ja-JP" dirty="0" smtClean="0"/>
              <a:t>Go to hospital and pay by yourself first. You need to send the  receipt to the office later.</a:t>
            </a:r>
            <a:endParaRPr lang="en-US" altLang="ja-JP" dirty="0" smtClean="0"/>
          </a:p>
          <a:p>
            <a:r>
              <a:rPr lang="en-US" altLang="ja-JP" dirty="0" smtClean="0"/>
              <a:t>The staff is required to give a repot to University office. Please report your case to the staff.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4609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IT security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0695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コロジー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エコロジー.thmx</Template>
  <TotalTime>216</TotalTime>
  <Words>539</Words>
  <Application>Microsoft Macintosh PowerPoint</Application>
  <PresentationFormat>画面に合わせる (4:3)</PresentationFormat>
  <Paragraphs>82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エコロジー</vt:lpstr>
      <vt:lpstr>Safety Guide</vt:lpstr>
      <vt:lpstr>Basic Rules</vt:lpstr>
      <vt:lpstr>Heinrich’s Law</vt:lpstr>
      <vt:lpstr>Concept and act to reduce accident</vt:lpstr>
      <vt:lpstr>Show your presence and activity</vt:lpstr>
      <vt:lpstr>Examples of possible accident</vt:lpstr>
      <vt:lpstr>When you meet with an accident</vt:lpstr>
      <vt:lpstr>When you are injured</vt:lpstr>
      <vt:lpstr>IT security</vt:lpstr>
      <vt:lpstr>Rules</vt:lpstr>
      <vt:lpstr>Private Information</vt:lpstr>
      <vt:lpstr>Other aspects</vt:lpstr>
      <vt:lpstr>Thief</vt:lpstr>
      <vt:lpstr>Database of chemicals and gas</vt:lpstr>
    </vt:vector>
  </TitlesOfParts>
  <Company>大阪大学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安全講習</dc:title>
  <dc:creator>山田 亮</dc:creator>
  <cp:lastModifiedBy>山田 亮</cp:lastModifiedBy>
  <cp:revision>51</cp:revision>
  <dcterms:created xsi:type="dcterms:W3CDTF">2012-04-18T06:24:50Z</dcterms:created>
  <dcterms:modified xsi:type="dcterms:W3CDTF">2012-04-19T05:23:27Z</dcterms:modified>
</cp:coreProperties>
</file>