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6" r:id="rId2"/>
    <p:sldId id="267" r:id="rId3"/>
    <p:sldId id="260" r:id="rId4"/>
    <p:sldId id="256" r:id="rId5"/>
    <p:sldId id="257" r:id="rId6"/>
    <p:sldId id="281" r:id="rId7"/>
    <p:sldId id="277" r:id="rId8"/>
    <p:sldId id="270" r:id="rId9"/>
    <p:sldId id="258" r:id="rId10"/>
    <p:sldId id="262" r:id="rId11"/>
    <p:sldId id="271" r:id="rId12"/>
    <p:sldId id="273" r:id="rId13"/>
    <p:sldId id="265" r:id="rId14"/>
    <p:sldId id="280" r:id="rId15"/>
    <p:sldId id="259" r:id="rId16"/>
    <p:sldId id="278" r:id="rId17"/>
    <p:sldId id="279" r:id="rId18"/>
    <p:sldId id="269" r:id="rId19"/>
    <p:sldId id="272" r:id="rId20"/>
    <p:sldId id="282" r:id="rId21"/>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60" autoAdjust="0"/>
    <p:restoredTop sz="94660"/>
  </p:normalViewPr>
  <p:slideViewPr>
    <p:cSldViewPr snapToGrid="0" snapToObjects="1">
      <p:cViewPr varScale="1">
        <p:scale>
          <a:sx n="76" d="100"/>
          <a:sy n="76" d="100"/>
        </p:scale>
        <p:origin x="-32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3C505E1-67F3-CB4A-952C-BB78BE53EB4C}" type="datetimeFigureOut">
              <a:rPr kumimoji="1" lang="ja-JP" altLang="en-US" smtClean="0"/>
              <a:t>2013/04/05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D37294-625C-E74D-956D-643CC0B48A62}" type="slidenum">
              <a:rPr kumimoji="1" lang="ja-JP" altLang="en-US" smtClean="0"/>
              <a:t>‹#›</a:t>
            </a:fld>
            <a:endParaRPr kumimoji="1" lang="ja-JP" altLang="en-US"/>
          </a:p>
        </p:txBody>
      </p:sp>
    </p:spTree>
    <p:extLst>
      <p:ext uri="{BB962C8B-B14F-4D97-AF65-F5344CB8AC3E}">
        <p14:creationId xmlns:p14="http://schemas.microsoft.com/office/powerpoint/2010/main" val="3989921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C505E1-67F3-CB4A-952C-BB78BE53EB4C}" type="datetimeFigureOut">
              <a:rPr kumimoji="1" lang="ja-JP" altLang="en-US" smtClean="0"/>
              <a:t>2013/04/05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D37294-625C-E74D-956D-643CC0B48A62}" type="slidenum">
              <a:rPr kumimoji="1" lang="ja-JP" altLang="en-US" smtClean="0"/>
              <a:t>‹#›</a:t>
            </a:fld>
            <a:endParaRPr kumimoji="1" lang="ja-JP" altLang="en-US"/>
          </a:p>
        </p:txBody>
      </p:sp>
    </p:spTree>
    <p:extLst>
      <p:ext uri="{BB962C8B-B14F-4D97-AF65-F5344CB8AC3E}">
        <p14:creationId xmlns:p14="http://schemas.microsoft.com/office/powerpoint/2010/main" val="2291054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C505E1-67F3-CB4A-952C-BB78BE53EB4C}" type="datetimeFigureOut">
              <a:rPr kumimoji="1" lang="ja-JP" altLang="en-US" smtClean="0"/>
              <a:t>2013/04/05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D37294-625C-E74D-956D-643CC0B48A62}" type="slidenum">
              <a:rPr kumimoji="1" lang="ja-JP" altLang="en-US" smtClean="0"/>
              <a:t>‹#›</a:t>
            </a:fld>
            <a:endParaRPr kumimoji="1" lang="ja-JP" altLang="en-US"/>
          </a:p>
        </p:txBody>
      </p:sp>
    </p:spTree>
    <p:extLst>
      <p:ext uri="{BB962C8B-B14F-4D97-AF65-F5344CB8AC3E}">
        <p14:creationId xmlns:p14="http://schemas.microsoft.com/office/powerpoint/2010/main" val="407938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C505E1-67F3-CB4A-952C-BB78BE53EB4C}" type="datetimeFigureOut">
              <a:rPr kumimoji="1" lang="ja-JP" altLang="en-US" smtClean="0"/>
              <a:t>2013/04/05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D37294-625C-E74D-956D-643CC0B48A62}" type="slidenum">
              <a:rPr kumimoji="1" lang="ja-JP" altLang="en-US" smtClean="0"/>
              <a:t>‹#›</a:t>
            </a:fld>
            <a:endParaRPr kumimoji="1" lang="ja-JP" altLang="en-US"/>
          </a:p>
        </p:txBody>
      </p:sp>
    </p:spTree>
    <p:extLst>
      <p:ext uri="{BB962C8B-B14F-4D97-AF65-F5344CB8AC3E}">
        <p14:creationId xmlns:p14="http://schemas.microsoft.com/office/powerpoint/2010/main" val="17090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3C505E1-67F3-CB4A-952C-BB78BE53EB4C}" type="datetimeFigureOut">
              <a:rPr kumimoji="1" lang="ja-JP" altLang="en-US" smtClean="0"/>
              <a:t>2013/04/05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D37294-625C-E74D-956D-643CC0B48A62}" type="slidenum">
              <a:rPr kumimoji="1" lang="ja-JP" altLang="en-US" smtClean="0"/>
              <a:t>‹#›</a:t>
            </a:fld>
            <a:endParaRPr kumimoji="1" lang="ja-JP" altLang="en-US"/>
          </a:p>
        </p:txBody>
      </p:sp>
    </p:spTree>
    <p:extLst>
      <p:ext uri="{BB962C8B-B14F-4D97-AF65-F5344CB8AC3E}">
        <p14:creationId xmlns:p14="http://schemas.microsoft.com/office/powerpoint/2010/main" val="260143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3C505E1-67F3-CB4A-952C-BB78BE53EB4C}" type="datetimeFigureOut">
              <a:rPr kumimoji="1" lang="ja-JP" altLang="en-US" smtClean="0"/>
              <a:t>2013/04/05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9D37294-625C-E74D-956D-643CC0B48A62}" type="slidenum">
              <a:rPr kumimoji="1" lang="ja-JP" altLang="en-US" smtClean="0"/>
              <a:t>‹#›</a:t>
            </a:fld>
            <a:endParaRPr kumimoji="1" lang="ja-JP" altLang="en-US"/>
          </a:p>
        </p:txBody>
      </p:sp>
    </p:spTree>
    <p:extLst>
      <p:ext uri="{BB962C8B-B14F-4D97-AF65-F5344CB8AC3E}">
        <p14:creationId xmlns:p14="http://schemas.microsoft.com/office/powerpoint/2010/main" val="256184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3C505E1-67F3-CB4A-952C-BB78BE53EB4C}" type="datetimeFigureOut">
              <a:rPr kumimoji="1" lang="ja-JP" altLang="en-US" smtClean="0"/>
              <a:t>2013/04/05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9D37294-625C-E74D-956D-643CC0B48A62}" type="slidenum">
              <a:rPr kumimoji="1" lang="ja-JP" altLang="en-US" smtClean="0"/>
              <a:t>‹#›</a:t>
            </a:fld>
            <a:endParaRPr kumimoji="1" lang="ja-JP" altLang="en-US"/>
          </a:p>
        </p:txBody>
      </p:sp>
    </p:spTree>
    <p:extLst>
      <p:ext uri="{BB962C8B-B14F-4D97-AF65-F5344CB8AC3E}">
        <p14:creationId xmlns:p14="http://schemas.microsoft.com/office/powerpoint/2010/main" val="628332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3C505E1-67F3-CB4A-952C-BB78BE53EB4C}" type="datetimeFigureOut">
              <a:rPr kumimoji="1" lang="ja-JP" altLang="en-US" smtClean="0"/>
              <a:t>2013/04/05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9D37294-625C-E74D-956D-643CC0B48A62}" type="slidenum">
              <a:rPr kumimoji="1" lang="ja-JP" altLang="en-US" smtClean="0"/>
              <a:t>‹#›</a:t>
            </a:fld>
            <a:endParaRPr kumimoji="1" lang="ja-JP" altLang="en-US"/>
          </a:p>
        </p:txBody>
      </p:sp>
    </p:spTree>
    <p:extLst>
      <p:ext uri="{BB962C8B-B14F-4D97-AF65-F5344CB8AC3E}">
        <p14:creationId xmlns:p14="http://schemas.microsoft.com/office/powerpoint/2010/main" val="3034182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C505E1-67F3-CB4A-952C-BB78BE53EB4C}" type="datetimeFigureOut">
              <a:rPr kumimoji="1" lang="ja-JP" altLang="en-US" smtClean="0"/>
              <a:t>2013/04/05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9D37294-625C-E74D-956D-643CC0B48A62}" type="slidenum">
              <a:rPr kumimoji="1" lang="ja-JP" altLang="en-US" smtClean="0"/>
              <a:t>‹#›</a:t>
            </a:fld>
            <a:endParaRPr kumimoji="1" lang="ja-JP" altLang="en-US"/>
          </a:p>
        </p:txBody>
      </p:sp>
    </p:spTree>
    <p:extLst>
      <p:ext uri="{BB962C8B-B14F-4D97-AF65-F5344CB8AC3E}">
        <p14:creationId xmlns:p14="http://schemas.microsoft.com/office/powerpoint/2010/main" val="1000228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C505E1-67F3-CB4A-952C-BB78BE53EB4C}" type="datetimeFigureOut">
              <a:rPr kumimoji="1" lang="ja-JP" altLang="en-US" smtClean="0"/>
              <a:t>2013/04/05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9D37294-625C-E74D-956D-643CC0B48A62}" type="slidenum">
              <a:rPr kumimoji="1" lang="ja-JP" altLang="en-US" smtClean="0"/>
              <a:t>‹#›</a:t>
            </a:fld>
            <a:endParaRPr kumimoji="1" lang="ja-JP" altLang="en-US"/>
          </a:p>
        </p:txBody>
      </p:sp>
    </p:spTree>
    <p:extLst>
      <p:ext uri="{BB962C8B-B14F-4D97-AF65-F5344CB8AC3E}">
        <p14:creationId xmlns:p14="http://schemas.microsoft.com/office/powerpoint/2010/main" val="53178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C505E1-67F3-CB4A-952C-BB78BE53EB4C}" type="datetimeFigureOut">
              <a:rPr kumimoji="1" lang="ja-JP" altLang="en-US" smtClean="0"/>
              <a:t>2013/04/05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9D37294-625C-E74D-956D-643CC0B48A62}" type="slidenum">
              <a:rPr kumimoji="1" lang="ja-JP" altLang="en-US" smtClean="0"/>
              <a:t>‹#›</a:t>
            </a:fld>
            <a:endParaRPr kumimoji="1" lang="ja-JP" altLang="en-US"/>
          </a:p>
        </p:txBody>
      </p:sp>
    </p:spTree>
    <p:extLst>
      <p:ext uri="{BB962C8B-B14F-4D97-AF65-F5344CB8AC3E}">
        <p14:creationId xmlns:p14="http://schemas.microsoft.com/office/powerpoint/2010/main" val="13218472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C505E1-67F3-CB4A-952C-BB78BE53EB4C}" type="datetimeFigureOut">
              <a:rPr kumimoji="1" lang="ja-JP" altLang="en-US" smtClean="0"/>
              <a:t>2013/04/05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D37294-625C-E74D-956D-643CC0B48A62}" type="slidenum">
              <a:rPr kumimoji="1" lang="ja-JP" altLang="en-US" smtClean="0"/>
              <a:t>‹#›</a:t>
            </a:fld>
            <a:endParaRPr kumimoji="1" lang="ja-JP" altLang="en-US"/>
          </a:p>
        </p:txBody>
      </p:sp>
    </p:spTree>
    <p:extLst>
      <p:ext uri="{BB962C8B-B14F-4D97-AF65-F5344CB8AC3E}">
        <p14:creationId xmlns:p14="http://schemas.microsoft.com/office/powerpoint/2010/main" val="3377273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卒業研究の進め方</a:t>
            </a:r>
            <a:endParaRPr kumimoji="1" lang="ja-JP" altLang="en-US" dirty="0"/>
          </a:p>
        </p:txBody>
      </p:sp>
      <p:sp>
        <p:nvSpPr>
          <p:cNvPr id="4" name="テキスト ボックス 3"/>
          <p:cNvSpPr txBox="1"/>
          <p:nvPr/>
        </p:nvSpPr>
        <p:spPr>
          <a:xfrm>
            <a:off x="1094968" y="1409900"/>
            <a:ext cx="7591831" cy="3970318"/>
          </a:xfrm>
          <a:prstGeom prst="rect">
            <a:avLst/>
          </a:prstGeom>
          <a:noFill/>
        </p:spPr>
        <p:txBody>
          <a:bodyPr wrap="square" rtlCol="0">
            <a:spAutoFit/>
          </a:bodyPr>
          <a:lstStyle/>
          <a:p>
            <a:pPr marL="342900" indent="-342900">
              <a:buAutoNum type="arabicPeriod"/>
            </a:pPr>
            <a:r>
              <a:rPr kumimoji="1" lang="ja-JP" altLang="en-US" sz="3200" dirty="0" smtClean="0"/>
              <a:t>時間割表にはのっていませんが、原則、毎日、朝からです。</a:t>
            </a:r>
            <a:endParaRPr kumimoji="1" lang="en-US" altLang="ja-JP" sz="3200" dirty="0" smtClean="0"/>
          </a:p>
          <a:p>
            <a:pPr marL="342900" indent="-342900">
              <a:buAutoNum type="arabicPeriod"/>
            </a:pPr>
            <a:endParaRPr kumimoji="1" lang="en-US" altLang="ja-JP" sz="3200" dirty="0" smtClean="0"/>
          </a:p>
          <a:p>
            <a:pPr marL="342900" indent="-342900">
              <a:buAutoNum type="arabicPeriod"/>
            </a:pPr>
            <a:r>
              <a:rPr lang="ja-JP" altLang="en-US" sz="3200" dirty="0" smtClean="0"/>
              <a:t>担当の先生が（そのうち）つきます。</a:t>
            </a:r>
            <a:endParaRPr lang="en-US" altLang="ja-JP" sz="3200" dirty="0" smtClean="0"/>
          </a:p>
          <a:p>
            <a:pPr marL="342900" indent="-342900">
              <a:buAutoNum type="arabicPeriod"/>
            </a:pPr>
            <a:endParaRPr lang="en-US" altLang="ja-JP" sz="3200" dirty="0" smtClean="0"/>
          </a:p>
          <a:p>
            <a:pPr marL="342900" indent="-342900">
              <a:buAutoNum type="arabicPeriod"/>
            </a:pPr>
            <a:r>
              <a:rPr kumimoji="1" lang="ja-JP" altLang="en-US" sz="3200" dirty="0" smtClean="0"/>
              <a:t>無断欠席はダメ。</a:t>
            </a:r>
            <a:endParaRPr kumimoji="1" lang="en-US" altLang="ja-JP" sz="3200" dirty="0" smtClean="0"/>
          </a:p>
          <a:p>
            <a:pPr lvl="1"/>
            <a:r>
              <a:rPr lang="ja-JP" altLang="en-US" sz="2000" dirty="0" smtClean="0"/>
              <a:t>・先生には、学生の安全を確認する責任がありますので、かならず報告してください。</a:t>
            </a:r>
            <a:endParaRPr lang="en-US" altLang="ja-JP" sz="2000" dirty="0" smtClean="0"/>
          </a:p>
          <a:p>
            <a:pPr lvl="1"/>
            <a:r>
              <a:rPr kumimoji="1" lang="ja-JP" altLang="en-US" sz="2000" dirty="0" smtClean="0"/>
              <a:t>・無断欠席が続く場合は、実家などへ連絡を取ることがあります。</a:t>
            </a:r>
            <a:endParaRPr kumimoji="1" lang="ja-JP" altLang="en-US" sz="2000" dirty="0"/>
          </a:p>
        </p:txBody>
      </p:sp>
    </p:spTree>
    <p:extLst>
      <p:ext uri="{BB962C8B-B14F-4D97-AF65-F5344CB8AC3E}">
        <p14:creationId xmlns:p14="http://schemas.microsoft.com/office/powerpoint/2010/main" val="113180437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2539905" y="167294"/>
            <a:ext cx="4182756" cy="369332"/>
          </a:xfrm>
          <a:prstGeom prst="rect">
            <a:avLst/>
          </a:prstGeom>
          <a:noFill/>
        </p:spPr>
        <p:txBody>
          <a:bodyPr wrap="none" rtlCol="0">
            <a:spAutoFit/>
          </a:bodyPr>
          <a:lstStyle/>
          <a:p>
            <a:r>
              <a:rPr kumimoji="1" lang="ja-JP" altLang="en-US" dirty="0" smtClean="0"/>
              <a:t>大学という枠組みの中での「学生」の場合</a:t>
            </a:r>
            <a:endParaRPr kumimoji="1" lang="ja-JP" altLang="en-US" dirty="0"/>
          </a:p>
        </p:txBody>
      </p:sp>
      <p:sp>
        <p:nvSpPr>
          <p:cNvPr id="15" name="円/楕円 14"/>
          <p:cNvSpPr/>
          <p:nvPr/>
        </p:nvSpPr>
        <p:spPr>
          <a:xfrm>
            <a:off x="3127964" y="1132253"/>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190914" y="2787014"/>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4008897" y="2736779"/>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769929" y="1496510"/>
            <a:ext cx="1379404" cy="369332"/>
          </a:xfrm>
          <a:prstGeom prst="rect">
            <a:avLst/>
          </a:prstGeom>
          <a:noFill/>
        </p:spPr>
        <p:txBody>
          <a:bodyPr wrap="none" rtlCol="0">
            <a:spAutoFit/>
          </a:bodyPr>
          <a:lstStyle/>
          <a:p>
            <a:r>
              <a:rPr kumimoji="1" lang="ja-JP" altLang="en-US" dirty="0" smtClean="0">
                <a:solidFill>
                  <a:srgbClr val="3366FF"/>
                </a:solidFill>
              </a:rPr>
              <a:t>やりたいこと</a:t>
            </a:r>
            <a:endParaRPr kumimoji="1" lang="ja-JP" altLang="en-US" dirty="0">
              <a:solidFill>
                <a:srgbClr val="3366FF"/>
              </a:solidFill>
            </a:endParaRPr>
          </a:p>
        </p:txBody>
      </p:sp>
      <p:sp>
        <p:nvSpPr>
          <p:cNvPr id="19" name="テキスト ボックス 18"/>
          <p:cNvSpPr txBox="1"/>
          <p:nvPr/>
        </p:nvSpPr>
        <p:spPr>
          <a:xfrm>
            <a:off x="2312029" y="3833003"/>
            <a:ext cx="1192754" cy="369332"/>
          </a:xfrm>
          <a:prstGeom prst="rect">
            <a:avLst/>
          </a:prstGeom>
          <a:noFill/>
        </p:spPr>
        <p:txBody>
          <a:bodyPr wrap="none" rtlCol="0">
            <a:spAutoFit/>
          </a:bodyPr>
          <a:lstStyle/>
          <a:p>
            <a:r>
              <a:rPr kumimoji="1" lang="ja-JP" altLang="en-US" dirty="0" smtClean="0">
                <a:solidFill>
                  <a:srgbClr val="3366FF"/>
                </a:solidFill>
              </a:rPr>
              <a:t>すべきこと</a:t>
            </a:r>
            <a:endParaRPr kumimoji="1" lang="ja-JP" altLang="en-US" dirty="0">
              <a:solidFill>
                <a:srgbClr val="3366FF"/>
              </a:solidFill>
            </a:endParaRPr>
          </a:p>
        </p:txBody>
      </p:sp>
      <p:sp>
        <p:nvSpPr>
          <p:cNvPr id="20" name="テキスト ボックス 19"/>
          <p:cNvSpPr txBox="1"/>
          <p:nvPr/>
        </p:nvSpPr>
        <p:spPr>
          <a:xfrm>
            <a:off x="5164199" y="3805693"/>
            <a:ext cx="1147670" cy="369332"/>
          </a:xfrm>
          <a:prstGeom prst="rect">
            <a:avLst/>
          </a:prstGeom>
          <a:noFill/>
        </p:spPr>
        <p:txBody>
          <a:bodyPr wrap="none" rtlCol="0">
            <a:spAutoFit/>
          </a:bodyPr>
          <a:lstStyle/>
          <a:p>
            <a:r>
              <a:rPr kumimoji="1" lang="ja-JP" altLang="en-US" dirty="0" smtClean="0">
                <a:solidFill>
                  <a:srgbClr val="3366FF"/>
                </a:solidFill>
              </a:rPr>
              <a:t>できること</a:t>
            </a:r>
            <a:endParaRPr kumimoji="1" lang="ja-JP" altLang="en-US" dirty="0">
              <a:solidFill>
                <a:srgbClr val="3366FF"/>
              </a:solidFill>
            </a:endParaRPr>
          </a:p>
        </p:txBody>
      </p:sp>
      <p:sp>
        <p:nvSpPr>
          <p:cNvPr id="21" name="テキスト ボックス 20"/>
          <p:cNvSpPr txBox="1"/>
          <p:nvPr/>
        </p:nvSpPr>
        <p:spPr>
          <a:xfrm>
            <a:off x="3313642" y="1836048"/>
            <a:ext cx="2414661" cy="1200329"/>
          </a:xfrm>
          <a:prstGeom prst="rect">
            <a:avLst/>
          </a:prstGeom>
          <a:noFill/>
        </p:spPr>
        <p:txBody>
          <a:bodyPr wrap="square" rtlCol="0">
            <a:spAutoFit/>
          </a:bodyPr>
          <a:lstStyle/>
          <a:p>
            <a:r>
              <a:rPr lang="ja-JP" altLang="en-US" dirty="0" smtClean="0"/>
              <a:t>具体的にはないので、とりあえず</a:t>
            </a:r>
            <a:r>
              <a:rPr lang="ja-JP" altLang="en-US" dirty="0"/>
              <a:t>「高い能力を身につける」にしておく</a:t>
            </a:r>
          </a:p>
          <a:p>
            <a:endParaRPr kumimoji="1" lang="en-US" altLang="ja-JP" dirty="0" smtClean="0"/>
          </a:p>
        </p:txBody>
      </p:sp>
      <p:sp>
        <p:nvSpPr>
          <p:cNvPr id="2" name="テキスト ボックス 1"/>
          <p:cNvSpPr txBox="1"/>
          <p:nvPr/>
        </p:nvSpPr>
        <p:spPr>
          <a:xfrm>
            <a:off x="3560274" y="639852"/>
            <a:ext cx="1603925" cy="369332"/>
          </a:xfrm>
          <a:prstGeom prst="rect">
            <a:avLst/>
          </a:prstGeom>
          <a:solidFill>
            <a:srgbClr val="E6B9B8"/>
          </a:solidFill>
        </p:spPr>
        <p:txBody>
          <a:bodyPr wrap="none" rtlCol="0">
            <a:spAutoFit/>
          </a:bodyPr>
          <a:lstStyle/>
          <a:p>
            <a:r>
              <a:rPr kumimoji="1" lang="ja-JP" altLang="en-US" dirty="0" smtClean="0"/>
              <a:t>ましなパターン</a:t>
            </a:r>
            <a:endParaRPr kumimoji="1" lang="ja-JP" altLang="en-US" dirty="0"/>
          </a:p>
        </p:txBody>
      </p:sp>
      <p:sp>
        <p:nvSpPr>
          <p:cNvPr id="9" name="テキスト ボックス 8"/>
          <p:cNvSpPr txBox="1"/>
          <p:nvPr/>
        </p:nvSpPr>
        <p:spPr>
          <a:xfrm>
            <a:off x="2398272" y="5835664"/>
            <a:ext cx="4493543" cy="369332"/>
          </a:xfrm>
          <a:prstGeom prst="rect">
            <a:avLst/>
          </a:prstGeom>
          <a:solidFill>
            <a:srgbClr val="E6B9B8"/>
          </a:solidFill>
        </p:spPr>
        <p:txBody>
          <a:bodyPr wrap="square" rtlCol="0">
            <a:spAutoFit/>
          </a:bodyPr>
          <a:lstStyle/>
          <a:p>
            <a:r>
              <a:rPr kumimoji="1" lang="ja-JP" altLang="en-US" dirty="0" smtClean="0"/>
              <a:t>多分、世の中で期待される能力は身につく。</a:t>
            </a:r>
            <a:endParaRPr kumimoji="1" lang="ja-JP" altLang="en-US" dirty="0"/>
          </a:p>
        </p:txBody>
      </p:sp>
      <p:sp>
        <p:nvSpPr>
          <p:cNvPr id="6" name="テキスト ボックス 5"/>
          <p:cNvSpPr txBox="1"/>
          <p:nvPr/>
        </p:nvSpPr>
        <p:spPr>
          <a:xfrm>
            <a:off x="2412348" y="4212774"/>
            <a:ext cx="1107996" cy="369332"/>
          </a:xfrm>
          <a:prstGeom prst="rect">
            <a:avLst/>
          </a:prstGeom>
          <a:noFill/>
        </p:spPr>
        <p:txBody>
          <a:bodyPr wrap="none" rtlCol="0">
            <a:spAutoFit/>
          </a:bodyPr>
          <a:lstStyle/>
          <a:p>
            <a:r>
              <a:rPr kumimoji="1" lang="ja-JP" altLang="en-US" dirty="0" smtClean="0"/>
              <a:t>単位取得</a:t>
            </a:r>
            <a:endParaRPr kumimoji="1" lang="en-US" altLang="ja-JP" dirty="0" smtClean="0"/>
          </a:p>
        </p:txBody>
      </p:sp>
      <p:sp>
        <p:nvSpPr>
          <p:cNvPr id="22" name="テキスト ボックス 21"/>
          <p:cNvSpPr txBox="1"/>
          <p:nvPr/>
        </p:nvSpPr>
        <p:spPr>
          <a:xfrm>
            <a:off x="4864354" y="4219793"/>
            <a:ext cx="2336229" cy="646331"/>
          </a:xfrm>
          <a:prstGeom prst="rect">
            <a:avLst/>
          </a:prstGeom>
          <a:noFill/>
        </p:spPr>
        <p:txBody>
          <a:bodyPr wrap="square" rtlCol="0">
            <a:spAutoFit/>
          </a:bodyPr>
          <a:lstStyle/>
          <a:p>
            <a:r>
              <a:rPr lang="ja-JP" altLang="en-US" dirty="0" smtClean="0"/>
              <a:t>大学の設備、資金</a:t>
            </a:r>
          </a:p>
          <a:p>
            <a:r>
              <a:rPr lang="ja-JP" altLang="en-US" dirty="0" smtClean="0"/>
              <a:t>自由時間</a:t>
            </a:r>
            <a:endParaRPr lang="en-US" altLang="ja-JP" dirty="0" smtClean="0"/>
          </a:p>
        </p:txBody>
      </p:sp>
      <p:sp>
        <p:nvSpPr>
          <p:cNvPr id="24" name="左カーブ矢印 23"/>
          <p:cNvSpPr/>
          <p:nvPr/>
        </p:nvSpPr>
        <p:spPr>
          <a:xfrm>
            <a:off x="6266768" y="1766602"/>
            <a:ext cx="1480209" cy="2582319"/>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テキスト ボックス 7"/>
          <p:cNvSpPr txBox="1"/>
          <p:nvPr/>
        </p:nvSpPr>
        <p:spPr>
          <a:xfrm>
            <a:off x="6311869" y="2552112"/>
            <a:ext cx="2167339" cy="646331"/>
          </a:xfrm>
          <a:prstGeom prst="rect">
            <a:avLst/>
          </a:prstGeom>
          <a:noFill/>
        </p:spPr>
        <p:txBody>
          <a:bodyPr wrap="square" rtlCol="0">
            <a:spAutoFit/>
          </a:bodyPr>
          <a:lstStyle/>
          <a:p>
            <a:r>
              <a:rPr kumimoji="1" lang="ja-JP" altLang="en-US" dirty="0" smtClean="0"/>
              <a:t>何ができるのか、を考えて活用する。</a:t>
            </a:r>
            <a:endParaRPr kumimoji="1" lang="ja-JP" altLang="en-US" dirty="0"/>
          </a:p>
        </p:txBody>
      </p:sp>
      <p:sp>
        <p:nvSpPr>
          <p:cNvPr id="25" name="左カーブ矢印 24"/>
          <p:cNvSpPr/>
          <p:nvPr/>
        </p:nvSpPr>
        <p:spPr>
          <a:xfrm flipH="1">
            <a:off x="896483" y="1766602"/>
            <a:ext cx="1415546" cy="2582319"/>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テキスト ボックス 25"/>
          <p:cNvSpPr txBox="1"/>
          <p:nvPr/>
        </p:nvSpPr>
        <p:spPr>
          <a:xfrm>
            <a:off x="372566" y="2420666"/>
            <a:ext cx="2421434" cy="646331"/>
          </a:xfrm>
          <a:prstGeom prst="rect">
            <a:avLst/>
          </a:prstGeom>
          <a:noFill/>
        </p:spPr>
        <p:txBody>
          <a:bodyPr wrap="square" rtlCol="0">
            <a:spAutoFit/>
          </a:bodyPr>
          <a:lstStyle/>
          <a:p>
            <a:r>
              <a:rPr kumimoji="1" lang="ja-JP" altLang="en-US" dirty="0" smtClean="0"/>
              <a:t>単位は取れないと困るので条件を確認する。</a:t>
            </a:r>
            <a:endParaRPr kumimoji="1" lang="ja-JP" altLang="en-US" dirty="0"/>
          </a:p>
        </p:txBody>
      </p:sp>
    </p:spTree>
    <p:extLst>
      <p:ext uri="{BB962C8B-B14F-4D97-AF65-F5344CB8AC3E}">
        <p14:creationId xmlns:p14="http://schemas.microsoft.com/office/powerpoint/2010/main" val="383000493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2539905" y="167294"/>
            <a:ext cx="4182756" cy="369332"/>
          </a:xfrm>
          <a:prstGeom prst="rect">
            <a:avLst/>
          </a:prstGeom>
          <a:noFill/>
        </p:spPr>
        <p:txBody>
          <a:bodyPr wrap="none" rtlCol="0">
            <a:spAutoFit/>
          </a:bodyPr>
          <a:lstStyle/>
          <a:p>
            <a:r>
              <a:rPr kumimoji="1" lang="ja-JP" altLang="en-US" dirty="0" smtClean="0"/>
              <a:t>大学という枠組みの中での「学生」の場合</a:t>
            </a:r>
            <a:endParaRPr kumimoji="1" lang="ja-JP" altLang="en-US" dirty="0"/>
          </a:p>
        </p:txBody>
      </p:sp>
      <p:sp>
        <p:nvSpPr>
          <p:cNvPr id="15" name="円/楕円 14"/>
          <p:cNvSpPr/>
          <p:nvPr/>
        </p:nvSpPr>
        <p:spPr>
          <a:xfrm>
            <a:off x="3127964" y="1079836"/>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190914" y="2734597"/>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4008897" y="2684362"/>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769929" y="1444093"/>
            <a:ext cx="1379404" cy="369332"/>
          </a:xfrm>
          <a:prstGeom prst="rect">
            <a:avLst/>
          </a:prstGeom>
          <a:noFill/>
        </p:spPr>
        <p:txBody>
          <a:bodyPr wrap="none" rtlCol="0">
            <a:spAutoFit/>
          </a:bodyPr>
          <a:lstStyle/>
          <a:p>
            <a:r>
              <a:rPr kumimoji="1" lang="ja-JP" altLang="en-US" dirty="0" smtClean="0">
                <a:solidFill>
                  <a:srgbClr val="3366FF"/>
                </a:solidFill>
              </a:rPr>
              <a:t>やりたいこと</a:t>
            </a:r>
            <a:endParaRPr kumimoji="1" lang="ja-JP" altLang="en-US" dirty="0">
              <a:solidFill>
                <a:srgbClr val="3366FF"/>
              </a:solidFill>
            </a:endParaRPr>
          </a:p>
        </p:txBody>
      </p:sp>
      <p:sp>
        <p:nvSpPr>
          <p:cNvPr id="19" name="テキスト ボックス 18"/>
          <p:cNvSpPr txBox="1"/>
          <p:nvPr/>
        </p:nvSpPr>
        <p:spPr>
          <a:xfrm>
            <a:off x="2312029" y="3780586"/>
            <a:ext cx="1192754" cy="369332"/>
          </a:xfrm>
          <a:prstGeom prst="rect">
            <a:avLst/>
          </a:prstGeom>
          <a:noFill/>
        </p:spPr>
        <p:txBody>
          <a:bodyPr wrap="none" rtlCol="0">
            <a:spAutoFit/>
          </a:bodyPr>
          <a:lstStyle/>
          <a:p>
            <a:r>
              <a:rPr kumimoji="1" lang="ja-JP" altLang="en-US" dirty="0" smtClean="0">
                <a:solidFill>
                  <a:srgbClr val="3366FF"/>
                </a:solidFill>
              </a:rPr>
              <a:t>すべきこと</a:t>
            </a:r>
            <a:endParaRPr kumimoji="1" lang="ja-JP" altLang="en-US" dirty="0">
              <a:solidFill>
                <a:srgbClr val="3366FF"/>
              </a:solidFill>
            </a:endParaRPr>
          </a:p>
        </p:txBody>
      </p:sp>
      <p:sp>
        <p:nvSpPr>
          <p:cNvPr id="20" name="テキスト ボックス 19"/>
          <p:cNvSpPr txBox="1"/>
          <p:nvPr/>
        </p:nvSpPr>
        <p:spPr>
          <a:xfrm>
            <a:off x="5164199" y="3753276"/>
            <a:ext cx="1147670" cy="369332"/>
          </a:xfrm>
          <a:prstGeom prst="rect">
            <a:avLst/>
          </a:prstGeom>
          <a:noFill/>
        </p:spPr>
        <p:txBody>
          <a:bodyPr wrap="none" rtlCol="0">
            <a:spAutoFit/>
          </a:bodyPr>
          <a:lstStyle/>
          <a:p>
            <a:r>
              <a:rPr kumimoji="1" lang="ja-JP" altLang="en-US" dirty="0" smtClean="0">
                <a:solidFill>
                  <a:srgbClr val="3366FF"/>
                </a:solidFill>
              </a:rPr>
              <a:t>できること</a:t>
            </a:r>
            <a:endParaRPr kumimoji="1" lang="ja-JP" altLang="en-US" dirty="0">
              <a:solidFill>
                <a:srgbClr val="3366FF"/>
              </a:solidFill>
            </a:endParaRPr>
          </a:p>
        </p:txBody>
      </p:sp>
      <p:sp>
        <p:nvSpPr>
          <p:cNvPr id="21" name="テキスト ボックス 20"/>
          <p:cNvSpPr txBox="1"/>
          <p:nvPr/>
        </p:nvSpPr>
        <p:spPr>
          <a:xfrm>
            <a:off x="3292906" y="1823199"/>
            <a:ext cx="2351200" cy="369332"/>
          </a:xfrm>
          <a:prstGeom prst="rect">
            <a:avLst/>
          </a:prstGeom>
          <a:noFill/>
        </p:spPr>
        <p:txBody>
          <a:bodyPr wrap="none" rtlCol="0">
            <a:spAutoFit/>
          </a:bodyPr>
          <a:lstStyle/>
          <a:p>
            <a:r>
              <a:rPr lang="en-US" altLang="ja-JP" dirty="0" smtClean="0"/>
              <a:t>Xx</a:t>
            </a:r>
            <a:r>
              <a:rPr lang="ja-JP" altLang="en-US" dirty="0" smtClean="0"/>
              <a:t>に就職して活躍する</a:t>
            </a:r>
            <a:endParaRPr kumimoji="1" lang="en-US" altLang="ja-JP" dirty="0" smtClean="0"/>
          </a:p>
        </p:txBody>
      </p:sp>
      <p:sp>
        <p:nvSpPr>
          <p:cNvPr id="2" name="テキスト ボックス 1"/>
          <p:cNvSpPr txBox="1"/>
          <p:nvPr/>
        </p:nvSpPr>
        <p:spPr>
          <a:xfrm>
            <a:off x="2190914" y="582772"/>
            <a:ext cx="4494740" cy="369332"/>
          </a:xfrm>
          <a:prstGeom prst="rect">
            <a:avLst/>
          </a:prstGeom>
          <a:solidFill>
            <a:srgbClr val="E6B9B8"/>
          </a:solidFill>
        </p:spPr>
        <p:txBody>
          <a:bodyPr wrap="none" rtlCol="0">
            <a:spAutoFit/>
          </a:bodyPr>
          <a:lstStyle/>
          <a:p>
            <a:r>
              <a:rPr kumimoji="1" lang="ja-JP" altLang="en-US" dirty="0" smtClean="0"/>
              <a:t>良さそうだが、意外と落とし穴があるパターン</a:t>
            </a:r>
            <a:endParaRPr kumimoji="1" lang="ja-JP" altLang="en-US" dirty="0"/>
          </a:p>
        </p:txBody>
      </p:sp>
      <p:sp>
        <p:nvSpPr>
          <p:cNvPr id="9" name="テキスト ボックス 8"/>
          <p:cNvSpPr txBox="1"/>
          <p:nvPr/>
        </p:nvSpPr>
        <p:spPr>
          <a:xfrm>
            <a:off x="671703" y="5766807"/>
            <a:ext cx="7922318" cy="646331"/>
          </a:xfrm>
          <a:prstGeom prst="rect">
            <a:avLst/>
          </a:prstGeom>
          <a:solidFill>
            <a:srgbClr val="E6B9B8"/>
          </a:solidFill>
        </p:spPr>
        <p:txBody>
          <a:bodyPr wrap="square" rtlCol="0">
            <a:spAutoFit/>
          </a:bodyPr>
          <a:lstStyle/>
          <a:p>
            <a:r>
              <a:rPr kumimoji="1" lang="ja-JP" altLang="en-US" dirty="0" smtClean="0"/>
              <a:t>Ｑ：「要求されること」が十分に見えているか？</a:t>
            </a:r>
            <a:r>
              <a:rPr kumimoji="1" lang="en-US" altLang="ja-JP" dirty="0" smtClean="0"/>
              <a:t> </a:t>
            </a:r>
          </a:p>
          <a:p>
            <a:r>
              <a:rPr lang="ja-JP" altLang="en-US" dirty="0" smtClean="0"/>
              <a:t>Ｑ：いまいる</a:t>
            </a:r>
            <a:r>
              <a:rPr kumimoji="1" lang="ja-JP" altLang="en-US" dirty="0" smtClean="0"/>
              <a:t>枠組みの中の「できること」および「すべきこと」と一致するか？</a:t>
            </a:r>
            <a:endParaRPr kumimoji="1" lang="en-US" altLang="ja-JP" dirty="0" smtClean="0"/>
          </a:p>
        </p:txBody>
      </p:sp>
      <p:sp>
        <p:nvSpPr>
          <p:cNvPr id="6" name="テキスト ボックス 5"/>
          <p:cNvSpPr txBox="1"/>
          <p:nvPr/>
        </p:nvSpPr>
        <p:spPr>
          <a:xfrm>
            <a:off x="2412348" y="4160357"/>
            <a:ext cx="1107996" cy="369332"/>
          </a:xfrm>
          <a:prstGeom prst="rect">
            <a:avLst/>
          </a:prstGeom>
          <a:noFill/>
        </p:spPr>
        <p:txBody>
          <a:bodyPr wrap="none" rtlCol="0">
            <a:spAutoFit/>
          </a:bodyPr>
          <a:lstStyle/>
          <a:p>
            <a:r>
              <a:rPr kumimoji="1" lang="ja-JP" altLang="en-US" dirty="0" smtClean="0"/>
              <a:t>単位取得</a:t>
            </a:r>
            <a:endParaRPr kumimoji="1" lang="en-US" altLang="ja-JP" dirty="0" smtClean="0"/>
          </a:p>
        </p:txBody>
      </p:sp>
      <p:sp>
        <p:nvSpPr>
          <p:cNvPr id="3" name="左カーブ矢印 2"/>
          <p:cNvSpPr/>
          <p:nvPr/>
        </p:nvSpPr>
        <p:spPr>
          <a:xfrm>
            <a:off x="6311869" y="1708944"/>
            <a:ext cx="1480209" cy="2582319"/>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左カーブ矢印 21"/>
          <p:cNvSpPr/>
          <p:nvPr/>
        </p:nvSpPr>
        <p:spPr>
          <a:xfrm flipH="1">
            <a:off x="896483" y="1766602"/>
            <a:ext cx="1415546" cy="2582319"/>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テキスト ボックス 23"/>
          <p:cNvSpPr txBox="1"/>
          <p:nvPr/>
        </p:nvSpPr>
        <p:spPr>
          <a:xfrm>
            <a:off x="4864354" y="4219793"/>
            <a:ext cx="2336229" cy="646331"/>
          </a:xfrm>
          <a:prstGeom prst="rect">
            <a:avLst/>
          </a:prstGeom>
          <a:noFill/>
        </p:spPr>
        <p:txBody>
          <a:bodyPr wrap="square" rtlCol="0">
            <a:spAutoFit/>
          </a:bodyPr>
          <a:lstStyle/>
          <a:p>
            <a:r>
              <a:rPr lang="ja-JP" altLang="en-US" dirty="0" smtClean="0"/>
              <a:t>大学の設備、資金</a:t>
            </a:r>
          </a:p>
          <a:p>
            <a:r>
              <a:rPr lang="ja-JP" altLang="en-US" dirty="0" smtClean="0"/>
              <a:t>自由時間</a:t>
            </a:r>
            <a:endParaRPr lang="en-US" altLang="ja-JP" dirty="0" smtClean="0"/>
          </a:p>
        </p:txBody>
      </p:sp>
      <p:sp>
        <p:nvSpPr>
          <p:cNvPr id="25" name="テキスト ボックス 24"/>
          <p:cNvSpPr txBox="1"/>
          <p:nvPr/>
        </p:nvSpPr>
        <p:spPr>
          <a:xfrm>
            <a:off x="306483" y="2609266"/>
            <a:ext cx="2298757" cy="369332"/>
          </a:xfrm>
          <a:prstGeom prst="rect">
            <a:avLst/>
          </a:prstGeom>
          <a:noFill/>
        </p:spPr>
        <p:txBody>
          <a:bodyPr wrap="square" rtlCol="0">
            <a:spAutoFit/>
          </a:bodyPr>
          <a:lstStyle/>
          <a:p>
            <a:r>
              <a:rPr kumimoji="1" lang="en-US" altLang="ja-JP" dirty="0" smtClean="0"/>
              <a:t>Xx</a:t>
            </a:r>
            <a:r>
              <a:rPr kumimoji="1" lang="ja-JP" altLang="en-US" dirty="0" smtClean="0"/>
              <a:t>で要求されること</a:t>
            </a:r>
            <a:r>
              <a:rPr kumimoji="1" lang="en-US" altLang="ja-JP" dirty="0" smtClean="0"/>
              <a:t>?</a:t>
            </a:r>
            <a:endParaRPr kumimoji="1" lang="ja-JP" altLang="en-US" dirty="0"/>
          </a:p>
        </p:txBody>
      </p:sp>
      <p:sp>
        <p:nvSpPr>
          <p:cNvPr id="26" name="テキスト ボックス 25"/>
          <p:cNvSpPr txBox="1"/>
          <p:nvPr/>
        </p:nvSpPr>
        <p:spPr>
          <a:xfrm>
            <a:off x="6528146" y="2549931"/>
            <a:ext cx="2298757" cy="369332"/>
          </a:xfrm>
          <a:prstGeom prst="rect">
            <a:avLst/>
          </a:prstGeom>
          <a:noFill/>
        </p:spPr>
        <p:txBody>
          <a:bodyPr wrap="square" rtlCol="0">
            <a:spAutoFit/>
          </a:bodyPr>
          <a:lstStyle/>
          <a:p>
            <a:r>
              <a:rPr kumimoji="1" lang="en-US" altLang="ja-JP" dirty="0" smtClean="0"/>
              <a:t>Xx</a:t>
            </a:r>
            <a:r>
              <a:rPr kumimoji="1" lang="ja-JP" altLang="en-US" dirty="0" smtClean="0"/>
              <a:t>で要求されること</a:t>
            </a:r>
            <a:r>
              <a:rPr kumimoji="1" lang="en-US" altLang="ja-JP" dirty="0" smtClean="0"/>
              <a:t>?</a:t>
            </a:r>
            <a:endParaRPr kumimoji="1" lang="ja-JP" altLang="en-US" dirty="0"/>
          </a:p>
        </p:txBody>
      </p:sp>
      <p:sp>
        <p:nvSpPr>
          <p:cNvPr id="4" name="左右矢印 3"/>
          <p:cNvSpPr/>
          <p:nvPr/>
        </p:nvSpPr>
        <p:spPr>
          <a:xfrm>
            <a:off x="3755063" y="4866124"/>
            <a:ext cx="1394270" cy="432807"/>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089693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74317" y="496115"/>
            <a:ext cx="8462209" cy="830997"/>
          </a:xfrm>
          <a:prstGeom prst="rect">
            <a:avLst/>
          </a:prstGeom>
          <a:noFill/>
          <a:ln>
            <a:solidFill>
              <a:schemeClr val="tx1"/>
            </a:solidFill>
          </a:ln>
        </p:spPr>
        <p:txBody>
          <a:bodyPr wrap="square" rtlCol="0">
            <a:spAutoFit/>
          </a:bodyPr>
          <a:lstStyle/>
          <a:p>
            <a:r>
              <a:rPr kumimoji="1" lang="ja-JP" altLang="en-US" sz="2400" dirty="0" smtClean="0"/>
              <a:t>「ぼくは、会社では研究職は希望しないので、学会発表は必要ありません」</a:t>
            </a:r>
            <a:endParaRPr kumimoji="1" lang="ja-JP" altLang="en-US" sz="2400" dirty="0"/>
          </a:p>
        </p:txBody>
      </p:sp>
      <p:sp>
        <p:nvSpPr>
          <p:cNvPr id="5" name="テキスト ボックス 4"/>
          <p:cNvSpPr txBox="1"/>
          <p:nvPr/>
        </p:nvSpPr>
        <p:spPr>
          <a:xfrm>
            <a:off x="374317" y="4005479"/>
            <a:ext cx="8462209" cy="1200328"/>
          </a:xfrm>
          <a:prstGeom prst="rect">
            <a:avLst/>
          </a:prstGeom>
          <a:noFill/>
          <a:ln>
            <a:solidFill>
              <a:srgbClr val="000000"/>
            </a:solidFill>
          </a:ln>
        </p:spPr>
        <p:txBody>
          <a:bodyPr wrap="square" rtlCol="0">
            <a:spAutoFit/>
          </a:bodyPr>
          <a:lstStyle/>
          <a:p>
            <a:r>
              <a:rPr kumimoji="1" lang="ja-JP" altLang="en-US" sz="2400" dirty="0" smtClean="0"/>
              <a:t>「インターンであった人はみんなエレクトロニクス系でした。このまま研究を続けるよりは、エレクトロニクスコースの講義をうける方が僕には重要なので、研究に時間を使いたくありません」</a:t>
            </a:r>
            <a:endParaRPr kumimoji="1" lang="ja-JP" altLang="en-US" sz="2400" dirty="0"/>
          </a:p>
        </p:txBody>
      </p:sp>
      <p:sp>
        <p:nvSpPr>
          <p:cNvPr id="6" name="テキスト ボックス 5"/>
          <p:cNvSpPr txBox="1"/>
          <p:nvPr/>
        </p:nvSpPr>
        <p:spPr>
          <a:xfrm>
            <a:off x="374317" y="2042526"/>
            <a:ext cx="8462209" cy="830997"/>
          </a:xfrm>
          <a:prstGeom prst="rect">
            <a:avLst/>
          </a:prstGeom>
          <a:noFill/>
          <a:ln>
            <a:solidFill>
              <a:srgbClr val="000000"/>
            </a:solidFill>
          </a:ln>
        </p:spPr>
        <p:txBody>
          <a:bodyPr wrap="square" rtlCol="0">
            <a:spAutoFit/>
          </a:bodyPr>
          <a:lstStyle/>
          <a:p>
            <a:r>
              <a:rPr kumimoji="1" lang="ja-JP" altLang="en-US" sz="2400" dirty="0" smtClean="0"/>
              <a:t>「僕が行く会社で</a:t>
            </a:r>
            <a:r>
              <a:rPr lang="ja-JP" altLang="en-US" sz="2400" dirty="0" smtClean="0"/>
              <a:t>は、装置</a:t>
            </a:r>
            <a:r>
              <a:rPr lang="ja-JP" altLang="en-US" sz="2400" dirty="0"/>
              <a:t>の設計図とか</a:t>
            </a:r>
            <a:r>
              <a:rPr lang="ja-JP" altLang="en-US" sz="2400" dirty="0" smtClean="0"/>
              <a:t>は専門</a:t>
            </a:r>
            <a:r>
              <a:rPr kumimoji="1" lang="ja-JP" altLang="en-US" sz="2400" dirty="0" smtClean="0"/>
              <a:t>の部署の人が書いてくれるらしいので、自分で書けるようになる必要はないです」</a:t>
            </a:r>
            <a:endParaRPr kumimoji="1" lang="ja-JP" altLang="en-US" sz="2400" dirty="0"/>
          </a:p>
        </p:txBody>
      </p:sp>
      <p:sp>
        <p:nvSpPr>
          <p:cNvPr id="7" name="テキスト ボックス 6"/>
          <p:cNvSpPr txBox="1"/>
          <p:nvPr/>
        </p:nvSpPr>
        <p:spPr>
          <a:xfrm>
            <a:off x="147052" y="96071"/>
            <a:ext cx="2846452" cy="369332"/>
          </a:xfrm>
          <a:prstGeom prst="rect">
            <a:avLst/>
          </a:prstGeom>
          <a:noFill/>
        </p:spPr>
        <p:txBody>
          <a:bodyPr wrap="none" rtlCol="0">
            <a:spAutoFit/>
          </a:bodyPr>
          <a:lstStyle/>
          <a:p>
            <a:r>
              <a:rPr kumimoji="1" lang="ja-JP" altLang="en-US" dirty="0" smtClean="0"/>
              <a:t>いくつかのホントにあった例</a:t>
            </a:r>
            <a:endParaRPr kumimoji="1" lang="ja-JP" altLang="en-US" dirty="0"/>
          </a:p>
        </p:txBody>
      </p:sp>
      <p:sp>
        <p:nvSpPr>
          <p:cNvPr id="2" name="テキスト ボックス 1"/>
          <p:cNvSpPr txBox="1"/>
          <p:nvPr/>
        </p:nvSpPr>
        <p:spPr>
          <a:xfrm>
            <a:off x="1023739" y="1302867"/>
            <a:ext cx="7812787" cy="646331"/>
          </a:xfrm>
          <a:prstGeom prst="rect">
            <a:avLst/>
          </a:prstGeom>
          <a:noFill/>
        </p:spPr>
        <p:txBody>
          <a:bodyPr wrap="square" rtlCol="0">
            <a:spAutoFit/>
          </a:bodyPr>
          <a:lstStyle/>
          <a:p>
            <a:r>
              <a:rPr lang="ja-JP" altLang="en-US" dirty="0" smtClean="0">
                <a:solidFill>
                  <a:srgbClr val="0000FF"/>
                </a:solidFill>
              </a:rPr>
              <a:t>自分</a:t>
            </a:r>
            <a:r>
              <a:rPr kumimoji="1" lang="ja-JP" altLang="en-US" dirty="0" smtClean="0">
                <a:solidFill>
                  <a:srgbClr val="0000FF"/>
                </a:solidFill>
              </a:rPr>
              <a:t>の考えをわかりやすく人に伝える、という訓練です。これはどんなことをするにしても必要です。また、大学としては、「やるべきこと」に入っています。</a:t>
            </a:r>
            <a:endParaRPr kumimoji="1" lang="ja-JP" altLang="en-US" dirty="0">
              <a:solidFill>
                <a:srgbClr val="0000FF"/>
              </a:solidFill>
            </a:endParaRPr>
          </a:p>
        </p:txBody>
      </p:sp>
      <p:sp>
        <p:nvSpPr>
          <p:cNvPr id="8" name="テキスト ボックス 7"/>
          <p:cNvSpPr txBox="1"/>
          <p:nvPr/>
        </p:nvSpPr>
        <p:spPr>
          <a:xfrm>
            <a:off x="1783118" y="2818108"/>
            <a:ext cx="7689705" cy="1200329"/>
          </a:xfrm>
          <a:prstGeom prst="rect">
            <a:avLst/>
          </a:prstGeom>
          <a:noFill/>
        </p:spPr>
        <p:txBody>
          <a:bodyPr wrap="square" rtlCol="0">
            <a:spAutoFit/>
          </a:bodyPr>
          <a:lstStyle/>
          <a:p>
            <a:r>
              <a:rPr lang="ja-JP" altLang="en-US" dirty="0" smtClean="0">
                <a:solidFill>
                  <a:srgbClr val="0000FF"/>
                </a:solidFill>
              </a:rPr>
              <a:t>・いまは自分で書く必要があります。</a:t>
            </a:r>
            <a:endParaRPr lang="en-US" altLang="ja-JP" dirty="0">
              <a:solidFill>
                <a:srgbClr val="0000FF"/>
              </a:solidFill>
            </a:endParaRPr>
          </a:p>
          <a:p>
            <a:r>
              <a:rPr kumimoji="1" lang="ja-JP" altLang="en-US" dirty="0" smtClean="0">
                <a:solidFill>
                  <a:srgbClr val="0000FF"/>
                </a:solidFill>
              </a:rPr>
              <a:t>・そもそも、図面が書けずにどのように自分がほしい物を人に伝える？</a:t>
            </a:r>
            <a:endParaRPr kumimoji="1" lang="en-US" altLang="ja-JP" dirty="0" smtClean="0">
              <a:solidFill>
                <a:srgbClr val="0000FF"/>
              </a:solidFill>
            </a:endParaRPr>
          </a:p>
          <a:p>
            <a:r>
              <a:rPr kumimoji="1" lang="ja-JP" altLang="en-US" dirty="0" smtClean="0">
                <a:solidFill>
                  <a:srgbClr val="0000FF"/>
                </a:solidFill>
              </a:rPr>
              <a:t>・他の会社に行ったらどうなる？</a:t>
            </a:r>
          </a:p>
          <a:p>
            <a:r>
              <a:rPr kumimoji="1" lang="ja-JP" altLang="en-US" dirty="0" smtClean="0">
                <a:solidFill>
                  <a:srgbClr val="0000FF"/>
                </a:solidFill>
              </a:rPr>
              <a:t>・図面の読み方を知っている</a:t>
            </a:r>
            <a:r>
              <a:rPr kumimoji="1" lang="en-US" altLang="ja-JP" dirty="0" smtClean="0">
                <a:solidFill>
                  <a:srgbClr val="0000FF"/>
                </a:solidFill>
              </a:rPr>
              <a:t> </a:t>
            </a:r>
            <a:r>
              <a:rPr kumimoji="1" lang="en-US" altLang="ja-JP" dirty="0" err="1" smtClean="0">
                <a:solidFill>
                  <a:srgbClr val="0000FF"/>
                </a:solidFill>
              </a:rPr>
              <a:t>vs</a:t>
            </a:r>
            <a:r>
              <a:rPr kumimoji="1" lang="en-US" altLang="ja-JP" dirty="0" smtClean="0">
                <a:solidFill>
                  <a:srgbClr val="0000FF"/>
                </a:solidFill>
              </a:rPr>
              <a:t> </a:t>
            </a:r>
            <a:r>
              <a:rPr kumimoji="1" lang="ja-JP" altLang="en-US" dirty="0" smtClean="0">
                <a:solidFill>
                  <a:srgbClr val="0000FF"/>
                </a:solidFill>
              </a:rPr>
              <a:t>知らないでどちらの方が</a:t>
            </a:r>
            <a:r>
              <a:rPr lang="ja-JP" altLang="en-US" dirty="0" smtClean="0">
                <a:solidFill>
                  <a:srgbClr val="0000FF"/>
                </a:solidFill>
              </a:rPr>
              <a:t>活動範囲が広い</a:t>
            </a:r>
            <a:r>
              <a:rPr kumimoji="1" lang="ja-JP" altLang="en-US" dirty="0" smtClean="0">
                <a:solidFill>
                  <a:srgbClr val="0000FF"/>
                </a:solidFill>
              </a:rPr>
              <a:t>？</a:t>
            </a:r>
            <a:endParaRPr kumimoji="1" lang="en-US" altLang="ja-JP" dirty="0" smtClean="0">
              <a:solidFill>
                <a:srgbClr val="0000FF"/>
              </a:solidFill>
            </a:endParaRPr>
          </a:p>
        </p:txBody>
      </p:sp>
      <p:sp>
        <p:nvSpPr>
          <p:cNvPr id="9" name="テキスト ボックス 8"/>
          <p:cNvSpPr txBox="1"/>
          <p:nvPr/>
        </p:nvSpPr>
        <p:spPr>
          <a:xfrm>
            <a:off x="983158" y="5192849"/>
            <a:ext cx="8023156" cy="1477328"/>
          </a:xfrm>
          <a:prstGeom prst="rect">
            <a:avLst/>
          </a:prstGeom>
          <a:noFill/>
        </p:spPr>
        <p:txBody>
          <a:bodyPr wrap="square" rtlCol="0">
            <a:spAutoFit/>
          </a:bodyPr>
          <a:lstStyle/>
          <a:p>
            <a:r>
              <a:rPr kumimoji="1" lang="ja-JP" altLang="en-US" dirty="0" smtClean="0">
                <a:solidFill>
                  <a:srgbClr val="0000FF"/>
                </a:solidFill>
              </a:rPr>
              <a:t>・大切なのは、「必要な能力を身につける」能力です。会社でもずーっと同じことを続けるわけではありません（大学４年間で学ぶこと</a:t>
            </a:r>
            <a:r>
              <a:rPr kumimoji="1" lang="en-US" altLang="ja-JP" dirty="0" smtClean="0">
                <a:solidFill>
                  <a:srgbClr val="0000FF"/>
                </a:solidFill>
              </a:rPr>
              <a:t> &lt;&lt; </a:t>
            </a:r>
            <a:r>
              <a:rPr kumimoji="1" lang="ja-JP" altLang="en-US" dirty="0" smtClean="0">
                <a:solidFill>
                  <a:srgbClr val="0000FF"/>
                </a:solidFill>
              </a:rPr>
              <a:t>卒業してから</a:t>
            </a:r>
            <a:r>
              <a:rPr kumimoji="1" lang="ja-JP" altLang="en-US" dirty="0" smtClean="0">
                <a:solidFill>
                  <a:srgbClr val="0000FF"/>
                </a:solidFill>
              </a:rPr>
              <a:t>学ぶ</a:t>
            </a:r>
            <a:r>
              <a:rPr kumimoji="1" lang="ja-JP" altLang="en-US" dirty="0" smtClean="0">
                <a:solidFill>
                  <a:srgbClr val="0000FF"/>
                </a:solidFill>
              </a:rPr>
              <a:t>こと）</a:t>
            </a:r>
            <a:endParaRPr kumimoji="1" lang="en-US" altLang="ja-JP" dirty="0" smtClean="0">
              <a:solidFill>
                <a:srgbClr val="0000FF"/>
              </a:solidFill>
            </a:endParaRPr>
          </a:p>
          <a:p>
            <a:r>
              <a:rPr lang="ja-JP" altLang="en-US" dirty="0" smtClean="0">
                <a:solidFill>
                  <a:srgbClr val="0000FF"/>
                </a:solidFill>
              </a:rPr>
              <a:t>・</a:t>
            </a:r>
            <a:r>
              <a:rPr lang="ja-JP" altLang="en-US" dirty="0" smtClean="0">
                <a:solidFill>
                  <a:srgbClr val="0000FF"/>
                </a:solidFill>
              </a:rPr>
              <a:t>「みんな</a:t>
            </a:r>
            <a:r>
              <a:rPr lang="ja-JP" altLang="en-US" dirty="0" smtClean="0">
                <a:solidFill>
                  <a:srgbClr val="0000FF"/>
                </a:solidFill>
              </a:rPr>
              <a:t>ができること</a:t>
            </a:r>
            <a:r>
              <a:rPr lang="ja-JP" altLang="en-US" dirty="0">
                <a:solidFill>
                  <a:srgbClr val="0000FF"/>
                </a:solidFill>
              </a:rPr>
              <a:t>が付け焼き刃です</a:t>
            </a:r>
            <a:r>
              <a:rPr lang="ja-JP" altLang="en-US" dirty="0" smtClean="0">
                <a:solidFill>
                  <a:srgbClr val="0000FF"/>
                </a:solidFill>
              </a:rPr>
              <a:t>こしできる」よりも「みんなができないことがしっかりできる」方がよい場合が多いです。</a:t>
            </a:r>
            <a:endParaRPr kumimoji="1" lang="en-US" altLang="ja-JP" dirty="0" smtClean="0">
              <a:solidFill>
                <a:srgbClr val="0000FF"/>
              </a:solidFill>
            </a:endParaRPr>
          </a:p>
          <a:p>
            <a:r>
              <a:rPr kumimoji="1" lang="ja-JP" altLang="en-US" dirty="0" smtClean="0">
                <a:solidFill>
                  <a:srgbClr val="0000FF"/>
                </a:solidFill>
              </a:rPr>
              <a:t>・どうしてもというのなら、エレクトロニクスコースなりに入り直してください。</a:t>
            </a:r>
            <a:endParaRPr kumimoji="1" lang="ja-JP" altLang="en-US" dirty="0">
              <a:solidFill>
                <a:srgbClr val="0000FF"/>
              </a:solidFill>
            </a:endParaRPr>
          </a:p>
        </p:txBody>
      </p:sp>
    </p:spTree>
    <p:extLst>
      <p:ext uri="{BB962C8B-B14F-4D97-AF65-F5344CB8AC3E}">
        <p14:creationId xmlns:p14="http://schemas.microsoft.com/office/powerpoint/2010/main" val="113361699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3425694" y="211518"/>
            <a:ext cx="2327079" cy="369332"/>
          </a:xfrm>
          <a:prstGeom prst="rect">
            <a:avLst/>
          </a:prstGeom>
          <a:noFill/>
        </p:spPr>
        <p:txBody>
          <a:bodyPr wrap="none" rtlCol="0">
            <a:spAutoFit/>
          </a:bodyPr>
          <a:lstStyle/>
          <a:p>
            <a:r>
              <a:rPr kumimoji="1" lang="ja-JP" altLang="en-US" dirty="0" smtClean="0"/>
              <a:t>おまけ：大学院の場合</a:t>
            </a:r>
            <a:endParaRPr kumimoji="1" lang="ja-JP" altLang="en-US" dirty="0"/>
          </a:p>
        </p:txBody>
      </p:sp>
      <p:sp>
        <p:nvSpPr>
          <p:cNvPr id="15" name="円/楕円 14"/>
          <p:cNvSpPr/>
          <p:nvPr/>
        </p:nvSpPr>
        <p:spPr>
          <a:xfrm>
            <a:off x="3289786" y="1413445"/>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352736" y="3068206"/>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4170719" y="3017971"/>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931751" y="1777702"/>
            <a:ext cx="1379404" cy="369332"/>
          </a:xfrm>
          <a:prstGeom prst="rect">
            <a:avLst/>
          </a:prstGeom>
          <a:noFill/>
        </p:spPr>
        <p:txBody>
          <a:bodyPr wrap="none" rtlCol="0">
            <a:spAutoFit/>
          </a:bodyPr>
          <a:lstStyle/>
          <a:p>
            <a:r>
              <a:rPr kumimoji="1" lang="ja-JP" altLang="en-US" dirty="0" smtClean="0">
                <a:solidFill>
                  <a:srgbClr val="3366FF"/>
                </a:solidFill>
              </a:rPr>
              <a:t>やりたいこと</a:t>
            </a:r>
            <a:endParaRPr kumimoji="1" lang="ja-JP" altLang="en-US" dirty="0">
              <a:solidFill>
                <a:srgbClr val="3366FF"/>
              </a:solidFill>
            </a:endParaRPr>
          </a:p>
        </p:txBody>
      </p:sp>
      <p:sp>
        <p:nvSpPr>
          <p:cNvPr id="19" name="テキスト ボックス 18"/>
          <p:cNvSpPr txBox="1"/>
          <p:nvPr/>
        </p:nvSpPr>
        <p:spPr>
          <a:xfrm>
            <a:off x="2473851" y="4114195"/>
            <a:ext cx="1192754" cy="369332"/>
          </a:xfrm>
          <a:prstGeom prst="rect">
            <a:avLst/>
          </a:prstGeom>
          <a:noFill/>
        </p:spPr>
        <p:txBody>
          <a:bodyPr wrap="none" rtlCol="0">
            <a:spAutoFit/>
          </a:bodyPr>
          <a:lstStyle/>
          <a:p>
            <a:r>
              <a:rPr kumimoji="1" lang="ja-JP" altLang="en-US" dirty="0" smtClean="0">
                <a:solidFill>
                  <a:srgbClr val="3366FF"/>
                </a:solidFill>
              </a:rPr>
              <a:t>すべきこと</a:t>
            </a:r>
            <a:endParaRPr kumimoji="1" lang="ja-JP" altLang="en-US" dirty="0">
              <a:solidFill>
                <a:srgbClr val="3366FF"/>
              </a:solidFill>
            </a:endParaRPr>
          </a:p>
        </p:txBody>
      </p:sp>
      <p:sp>
        <p:nvSpPr>
          <p:cNvPr id="20" name="テキスト ボックス 19"/>
          <p:cNvSpPr txBox="1"/>
          <p:nvPr/>
        </p:nvSpPr>
        <p:spPr>
          <a:xfrm>
            <a:off x="5326021" y="4086885"/>
            <a:ext cx="1147670" cy="369332"/>
          </a:xfrm>
          <a:prstGeom prst="rect">
            <a:avLst/>
          </a:prstGeom>
          <a:noFill/>
        </p:spPr>
        <p:txBody>
          <a:bodyPr wrap="none" rtlCol="0">
            <a:spAutoFit/>
          </a:bodyPr>
          <a:lstStyle/>
          <a:p>
            <a:r>
              <a:rPr kumimoji="1" lang="ja-JP" altLang="en-US" dirty="0" smtClean="0">
                <a:solidFill>
                  <a:srgbClr val="3366FF"/>
                </a:solidFill>
              </a:rPr>
              <a:t>できること</a:t>
            </a:r>
            <a:endParaRPr kumimoji="1" lang="ja-JP" altLang="en-US" dirty="0">
              <a:solidFill>
                <a:srgbClr val="3366FF"/>
              </a:solidFill>
            </a:endParaRPr>
          </a:p>
        </p:txBody>
      </p:sp>
      <p:sp>
        <p:nvSpPr>
          <p:cNvPr id="21" name="テキスト ボックス 20"/>
          <p:cNvSpPr txBox="1"/>
          <p:nvPr/>
        </p:nvSpPr>
        <p:spPr>
          <a:xfrm>
            <a:off x="4277663" y="2156808"/>
            <a:ext cx="646331" cy="369332"/>
          </a:xfrm>
          <a:prstGeom prst="rect">
            <a:avLst/>
          </a:prstGeom>
          <a:solidFill>
            <a:schemeClr val="accent2">
              <a:lumMod val="40000"/>
              <a:lumOff val="60000"/>
            </a:schemeClr>
          </a:solidFill>
        </p:spPr>
        <p:txBody>
          <a:bodyPr wrap="none" rtlCol="0">
            <a:spAutoFit/>
          </a:bodyPr>
          <a:lstStyle/>
          <a:p>
            <a:r>
              <a:rPr lang="ja-JP" altLang="en-US" dirty="0" smtClean="0"/>
              <a:t>研究</a:t>
            </a:r>
            <a:endParaRPr kumimoji="1" lang="en-US" altLang="ja-JP" dirty="0" smtClean="0"/>
          </a:p>
        </p:txBody>
      </p:sp>
      <p:sp>
        <p:nvSpPr>
          <p:cNvPr id="8" name="テキスト ボックス 7"/>
          <p:cNvSpPr txBox="1"/>
          <p:nvPr/>
        </p:nvSpPr>
        <p:spPr>
          <a:xfrm>
            <a:off x="1498899" y="835565"/>
            <a:ext cx="7054553" cy="369332"/>
          </a:xfrm>
          <a:prstGeom prst="rect">
            <a:avLst/>
          </a:prstGeom>
          <a:noFill/>
        </p:spPr>
        <p:txBody>
          <a:bodyPr wrap="square" rtlCol="0">
            <a:spAutoFit/>
          </a:bodyPr>
          <a:lstStyle/>
          <a:p>
            <a:r>
              <a:rPr kumimoji="1" lang="ja-JP" altLang="en-US" dirty="0" smtClean="0"/>
              <a:t>大学院に進学するということは、</a:t>
            </a:r>
            <a:r>
              <a:rPr kumimoji="1" lang="ja-JP" altLang="en-US" dirty="0" smtClean="0">
                <a:solidFill>
                  <a:srgbClr val="3366FF"/>
                </a:solidFill>
              </a:rPr>
              <a:t>「研究をします」</a:t>
            </a:r>
            <a:r>
              <a:rPr kumimoji="1" lang="ja-JP" altLang="en-US" dirty="0" smtClean="0"/>
              <a:t>と言っていること。</a:t>
            </a:r>
            <a:endParaRPr kumimoji="1" lang="ja-JP" altLang="en-US" dirty="0"/>
          </a:p>
        </p:txBody>
      </p:sp>
      <p:sp>
        <p:nvSpPr>
          <p:cNvPr id="2" name="テキスト ボックス 1"/>
          <p:cNvSpPr txBox="1"/>
          <p:nvPr/>
        </p:nvSpPr>
        <p:spPr>
          <a:xfrm>
            <a:off x="3808980" y="2590929"/>
            <a:ext cx="1798915" cy="369332"/>
          </a:xfrm>
          <a:prstGeom prst="rect">
            <a:avLst/>
          </a:prstGeom>
          <a:noFill/>
        </p:spPr>
        <p:txBody>
          <a:bodyPr wrap="none" rtlCol="0">
            <a:spAutoFit/>
          </a:bodyPr>
          <a:lstStyle/>
          <a:p>
            <a:r>
              <a:rPr lang="en-US" altLang="ja-JP" dirty="0" smtClean="0"/>
              <a:t>(</a:t>
            </a:r>
            <a:r>
              <a:rPr lang="ja-JP" altLang="en-US" dirty="0" smtClean="0"/>
              <a:t>する能力を養う</a:t>
            </a:r>
            <a:r>
              <a:rPr lang="en-US" altLang="ja-JP" dirty="0" smtClean="0"/>
              <a:t>)</a:t>
            </a:r>
            <a:endParaRPr kumimoji="1" lang="ja-JP" altLang="en-US" dirty="0"/>
          </a:p>
        </p:txBody>
      </p:sp>
      <p:sp>
        <p:nvSpPr>
          <p:cNvPr id="13" name="テキスト ボックス 12"/>
          <p:cNvSpPr txBox="1"/>
          <p:nvPr/>
        </p:nvSpPr>
        <p:spPr>
          <a:xfrm>
            <a:off x="2546637" y="4628701"/>
            <a:ext cx="1758114" cy="369332"/>
          </a:xfrm>
          <a:prstGeom prst="rect">
            <a:avLst/>
          </a:prstGeom>
          <a:solidFill>
            <a:schemeClr val="accent2">
              <a:lumMod val="40000"/>
              <a:lumOff val="60000"/>
            </a:schemeClr>
          </a:solidFill>
        </p:spPr>
        <p:txBody>
          <a:bodyPr wrap="none" rtlCol="0">
            <a:spAutoFit/>
          </a:bodyPr>
          <a:lstStyle/>
          <a:p>
            <a:r>
              <a:rPr lang="ja-JP" altLang="en-US" dirty="0" smtClean="0"/>
              <a:t>研究成果を出す</a:t>
            </a:r>
            <a:endParaRPr kumimoji="1" lang="en-US" altLang="ja-JP" dirty="0" smtClean="0"/>
          </a:p>
        </p:txBody>
      </p:sp>
      <p:sp>
        <p:nvSpPr>
          <p:cNvPr id="23" name="テキスト ボックス 22"/>
          <p:cNvSpPr txBox="1"/>
          <p:nvPr/>
        </p:nvSpPr>
        <p:spPr>
          <a:xfrm>
            <a:off x="5275923" y="4628701"/>
            <a:ext cx="2336229" cy="646331"/>
          </a:xfrm>
          <a:prstGeom prst="rect">
            <a:avLst/>
          </a:prstGeom>
          <a:noFill/>
        </p:spPr>
        <p:txBody>
          <a:bodyPr wrap="square" rtlCol="0">
            <a:spAutoFit/>
          </a:bodyPr>
          <a:lstStyle/>
          <a:p>
            <a:r>
              <a:rPr lang="ja-JP" altLang="en-US" dirty="0" smtClean="0"/>
              <a:t>大学の設備、資金</a:t>
            </a:r>
          </a:p>
          <a:p>
            <a:r>
              <a:rPr lang="ja-JP" altLang="en-US" dirty="0" smtClean="0"/>
              <a:t>自由時間</a:t>
            </a:r>
            <a:endParaRPr lang="en-US" altLang="ja-JP" dirty="0" smtClean="0"/>
          </a:p>
        </p:txBody>
      </p:sp>
      <p:sp>
        <p:nvSpPr>
          <p:cNvPr id="4" name="右矢印 3"/>
          <p:cNvSpPr/>
          <p:nvPr/>
        </p:nvSpPr>
        <p:spPr>
          <a:xfrm>
            <a:off x="6473691" y="4998014"/>
            <a:ext cx="1039362" cy="18166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7513053" y="4941012"/>
            <a:ext cx="1476389" cy="646331"/>
          </a:xfrm>
          <a:prstGeom prst="rect">
            <a:avLst/>
          </a:prstGeom>
          <a:solidFill>
            <a:schemeClr val="accent2">
              <a:lumMod val="40000"/>
              <a:lumOff val="60000"/>
            </a:schemeClr>
          </a:solidFill>
        </p:spPr>
        <p:txBody>
          <a:bodyPr wrap="square" rtlCol="0">
            <a:spAutoFit/>
          </a:bodyPr>
          <a:lstStyle/>
          <a:p>
            <a:r>
              <a:rPr lang="ja-JP" altLang="en-US" dirty="0" smtClean="0"/>
              <a:t>研究</a:t>
            </a:r>
            <a:r>
              <a:rPr lang="ja-JP" altLang="en-US" dirty="0" smtClean="0"/>
              <a:t>に使う覚悟があります。</a:t>
            </a:r>
            <a:endParaRPr kumimoji="1" lang="en-US" altLang="ja-JP" dirty="0" smtClean="0"/>
          </a:p>
        </p:txBody>
      </p:sp>
    </p:spTree>
    <p:extLst>
      <p:ext uri="{BB962C8B-B14F-4D97-AF65-F5344CB8AC3E}">
        <p14:creationId xmlns:p14="http://schemas.microsoft.com/office/powerpoint/2010/main" val="295088542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0779" y="469007"/>
            <a:ext cx="8229600" cy="1143000"/>
          </a:xfrm>
        </p:spPr>
        <p:txBody>
          <a:bodyPr/>
          <a:lstStyle/>
          <a:p>
            <a:r>
              <a:rPr kumimoji="1" lang="ja-JP" altLang="en-US" dirty="0" smtClean="0"/>
              <a:t>卒論は何の役に立つのか？</a:t>
            </a:r>
            <a:endParaRPr kumimoji="1" lang="ja-JP" altLang="en-US" dirty="0"/>
          </a:p>
        </p:txBody>
      </p:sp>
      <p:sp>
        <p:nvSpPr>
          <p:cNvPr id="4" name="テキスト ボックス 3"/>
          <p:cNvSpPr txBox="1"/>
          <p:nvPr/>
        </p:nvSpPr>
        <p:spPr>
          <a:xfrm>
            <a:off x="1531993" y="3608212"/>
            <a:ext cx="6271068" cy="369332"/>
          </a:xfrm>
          <a:prstGeom prst="rect">
            <a:avLst/>
          </a:prstGeom>
          <a:noFill/>
        </p:spPr>
        <p:txBody>
          <a:bodyPr wrap="none" rtlCol="0">
            <a:spAutoFit/>
          </a:bodyPr>
          <a:lstStyle/>
          <a:p>
            <a:r>
              <a:rPr lang="ja-JP" altLang="en-US" dirty="0" smtClean="0"/>
              <a:t>別解：</a:t>
            </a:r>
            <a:r>
              <a:rPr kumimoji="1" lang="ja-JP" altLang="en-US" dirty="0" smtClean="0"/>
              <a:t>卒論くらいがこなせないようでは、何にもできませんぜ！</a:t>
            </a:r>
            <a:endParaRPr kumimoji="1" lang="ja-JP" altLang="en-US" dirty="0"/>
          </a:p>
        </p:txBody>
      </p:sp>
      <p:sp>
        <p:nvSpPr>
          <p:cNvPr id="5" name="テキスト ボックス 4"/>
          <p:cNvSpPr txBox="1"/>
          <p:nvPr/>
        </p:nvSpPr>
        <p:spPr>
          <a:xfrm>
            <a:off x="834832" y="1848658"/>
            <a:ext cx="7600259" cy="1200328"/>
          </a:xfrm>
          <a:prstGeom prst="rect">
            <a:avLst/>
          </a:prstGeom>
          <a:noFill/>
        </p:spPr>
        <p:txBody>
          <a:bodyPr wrap="square" rtlCol="0">
            <a:spAutoFit/>
          </a:bodyPr>
          <a:lstStyle/>
          <a:p>
            <a:r>
              <a:rPr kumimoji="1" lang="en-US" altLang="ja-JP" sz="2400" dirty="0" smtClean="0"/>
              <a:t>Ans.1 </a:t>
            </a:r>
            <a:r>
              <a:rPr kumimoji="1" lang="ja-JP" altLang="en-US" sz="2400" dirty="0" smtClean="0"/>
              <a:t>あなたは、なにがしたいのか？、によるが、大概のことをするのに役に立つ総合的な</a:t>
            </a:r>
            <a:r>
              <a:rPr lang="ja-JP" altLang="en-US" sz="2400" dirty="0" smtClean="0"/>
              <a:t>能力を</a:t>
            </a:r>
            <a:r>
              <a:rPr lang="en-US" altLang="ja-JP" sz="2400" dirty="0" smtClean="0"/>
              <a:t>On the job training </a:t>
            </a:r>
            <a:r>
              <a:rPr lang="ja-JP" altLang="en-US" sz="2400" dirty="0" smtClean="0"/>
              <a:t>的に学ぶ</a:t>
            </a:r>
            <a:r>
              <a:rPr kumimoji="1" lang="ja-JP" altLang="en-US" sz="2400" dirty="0" smtClean="0"/>
              <a:t>。</a:t>
            </a:r>
            <a:endParaRPr kumimoji="1" lang="ja-JP" altLang="en-US" sz="2400" dirty="0"/>
          </a:p>
        </p:txBody>
      </p:sp>
      <p:sp>
        <p:nvSpPr>
          <p:cNvPr id="3" name="テキスト ボックス 2"/>
          <p:cNvSpPr txBox="1"/>
          <p:nvPr/>
        </p:nvSpPr>
        <p:spPr>
          <a:xfrm>
            <a:off x="1531993" y="4308491"/>
            <a:ext cx="2710297" cy="369332"/>
          </a:xfrm>
          <a:prstGeom prst="rect">
            <a:avLst/>
          </a:prstGeom>
          <a:noFill/>
        </p:spPr>
        <p:txBody>
          <a:bodyPr wrap="none" rtlCol="0">
            <a:spAutoFit/>
          </a:bodyPr>
          <a:lstStyle/>
          <a:p>
            <a:r>
              <a:rPr kumimoji="1" lang="ja-JP" altLang="en-US" dirty="0" smtClean="0"/>
              <a:t>あえて要素に分解すると、</a:t>
            </a:r>
            <a:endParaRPr kumimoji="1" lang="ja-JP" altLang="en-US" dirty="0"/>
          </a:p>
        </p:txBody>
      </p:sp>
      <p:sp>
        <p:nvSpPr>
          <p:cNvPr id="6" name="テキスト ボックス 5"/>
          <p:cNvSpPr txBox="1"/>
          <p:nvPr/>
        </p:nvSpPr>
        <p:spPr>
          <a:xfrm>
            <a:off x="4252028" y="4528377"/>
            <a:ext cx="800219" cy="1569660"/>
          </a:xfrm>
          <a:prstGeom prst="rect">
            <a:avLst/>
          </a:prstGeom>
          <a:noFill/>
        </p:spPr>
        <p:txBody>
          <a:bodyPr wrap="none" rtlCol="0">
            <a:spAutoFit/>
          </a:bodyPr>
          <a:lstStyle/>
          <a:p>
            <a:r>
              <a:rPr lang="ja-JP" altLang="en-US" sz="2400" dirty="0" smtClean="0"/>
              <a:t>入力</a:t>
            </a:r>
            <a:endParaRPr lang="en-US" altLang="ja-JP" sz="2400" dirty="0" smtClean="0"/>
          </a:p>
          <a:p>
            <a:r>
              <a:rPr lang="ja-JP" altLang="en-US" sz="2400" dirty="0" smtClean="0"/>
              <a:t>思考</a:t>
            </a:r>
            <a:endParaRPr lang="en-US" altLang="ja-JP" sz="2400" dirty="0" smtClean="0"/>
          </a:p>
          <a:p>
            <a:r>
              <a:rPr lang="ja-JP" altLang="en-US" sz="2400" dirty="0" smtClean="0"/>
              <a:t>実行</a:t>
            </a:r>
            <a:endParaRPr lang="en-US" altLang="ja-JP" sz="2400" dirty="0" smtClean="0"/>
          </a:p>
          <a:p>
            <a:r>
              <a:rPr lang="ja-JP" altLang="en-US" sz="2400" dirty="0" smtClean="0"/>
              <a:t>出力</a:t>
            </a:r>
          </a:p>
        </p:txBody>
      </p:sp>
      <p:sp>
        <p:nvSpPr>
          <p:cNvPr id="7" name="テキスト ボックス 6"/>
          <p:cNvSpPr txBox="1"/>
          <p:nvPr/>
        </p:nvSpPr>
        <p:spPr>
          <a:xfrm>
            <a:off x="5284824" y="6098037"/>
            <a:ext cx="2518237" cy="369332"/>
          </a:xfrm>
          <a:prstGeom prst="rect">
            <a:avLst/>
          </a:prstGeom>
          <a:noFill/>
        </p:spPr>
        <p:txBody>
          <a:bodyPr wrap="none" rtlCol="0">
            <a:spAutoFit/>
          </a:bodyPr>
          <a:lstStyle/>
          <a:p>
            <a:r>
              <a:rPr kumimoji="1" lang="ja-JP" altLang="en-US" dirty="0" smtClean="0"/>
              <a:t>のサイクルを回す訓練。</a:t>
            </a:r>
            <a:endParaRPr kumimoji="1" lang="ja-JP" altLang="en-US" dirty="0"/>
          </a:p>
        </p:txBody>
      </p:sp>
    </p:spTree>
    <p:extLst>
      <p:ext uri="{BB962C8B-B14F-4D97-AF65-F5344CB8AC3E}">
        <p14:creationId xmlns:p14="http://schemas.microsoft.com/office/powerpoint/2010/main" val="176247842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79713" y="1214770"/>
            <a:ext cx="5953786" cy="369332"/>
          </a:xfrm>
          <a:prstGeom prst="rect">
            <a:avLst/>
          </a:prstGeom>
          <a:noFill/>
        </p:spPr>
        <p:txBody>
          <a:bodyPr wrap="none" rtlCol="0">
            <a:spAutoFit/>
          </a:bodyPr>
          <a:lstStyle/>
          <a:p>
            <a:r>
              <a:rPr lang="en-US" altLang="ja-JP" dirty="0" smtClean="0"/>
              <a:t>Q </a:t>
            </a:r>
            <a:r>
              <a:rPr lang="ja-JP" altLang="en-US" dirty="0" smtClean="0"/>
              <a:t>世間一般の人が、大学生に期待することは何でしょうか？</a:t>
            </a:r>
            <a:endParaRPr kumimoji="1" lang="ja-JP" altLang="en-US" dirty="0"/>
          </a:p>
        </p:txBody>
      </p:sp>
      <p:sp>
        <p:nvSpPr>
          <p:cNvPr id="6" name="テキスト ボックス 5"/>
          <p:cNvSpPr txBox="1"/>
          <p:nvPr/>
        </p:nvSpPr>
        <p:spPr>
          <a:xfrm>
            <a:off x="770504" y="1830593"/>
            <a:ext cx="8356787" cy="369332"/>
          </a:xfrm>
          <a:prstGeom prst="rect">
            <a:avLst/>
          </a:prstGeom>
          <a:noFill/>
        </p:spPr>
        <p:txBody>
          <a:bodyPr wrap="none" rtlCol="0">
            <a:spAutoFit/>
          </a:bodyPr>
          <a:lstStyle/>
          <a:p>
            <a:r>
              <a:rPr lang="en-US" altLang="ja-JP" dirty="0" smtClean="0"/>
              <a:t>Q </a:t>
            </a:r>
            <a:r>
              <a:rPr lang="ja-JP" altLang="en-US" dirty="0" smtClean="0"/>
              <a:t>（先輩ではなく）企業を経営する立場の人が大学生に期待することは何でしょうか？</a:t>
            </a:r>
            <a:endParaRPr kumimoji="1" lang="ja-JP" altLang="en-US" dirty="0"/>
          </a:p>
        </p:txBody>
      </p:sp>
      <p:sp>
        <p:nvSpPr>
          <p:cNvPr id="7" name="テキスト ボックス 6"/>
          <p:cNvSpPr txBox="1"/>
          <p:nvPr/>
        </p:nvSpPr>
        <p:spPr>
          <a:xfrm>
            <a:off x="375247" y="252280"/>
            <a:ext cx="8323245" cy="461665"/>
          </a:xfrm>
          <a:prstGeom prst="rect">
            <a:avLst/>
          </a:prstGeom>
          <a:noFill/>
        </p:spPr>
        <p:txBody>
          <a:bodyPr wrap="square" rtlCol="0">
            <a:spAutoFit/>
          </a:bodyPr>
          <a:lstStyle/>
          <a:p>
            <a:r>
              <a:rPr kumimoji="1" lang="en-US" altLang="ja-JP" sz="2400" dirty="0" smtClean="0"/>
              <a:t>Q </a:t>
            </a:r>
            <a:r>
              <a:rPr kumimoji="1" lang="ja-JP" altLang="en-US" sz="2400" dirty="0" smtClean="0"/>
              <a:t>大学生が「身につけるべき能力」は何でしょうか？</a:t>
            </a:r>
            <a:endParaRPr kumimoji="1" lang="ja-JP" altLang="en-US" sz="2400" dirty="0"/>
          </a:p>
        </p:txBody>
      </p:sp>
      <p:sp>
        <p:nvSpPr>
          <p:cNvPr id="10" name="テキスト ボックス 9"/>
          <p:cNvSpPr txBox="1"/>
          <p:nvPr/>
        </p:nvSpPr>
        <p:spPr>
          <a:xfrm>
            <a:off x="787213" y="3160989"/>
            <a:ext cx="6028964" cy="923330"/>
          </a:xfrm>
          <a:prstGeom prst="rect">
            <a:avLst/>
          </a:prstGeom>
          <a:noFill/>
        </p:spPr>
        <p:txBody>
          <a:bodyPr wrap="none" rtlCol="0">
            <a:spAutoFit/>
          </a:bodyPr>
          <a:lstStyle/>
          <a:p>
            <a:r>
              <a:rPr lang="en-US" altLang="ja-JP" dirty="0" smtClean="0"/>
              <a:t>Q </a:t>
            </a:r>
            <a:r>
              <a:rPr lang="ja-JP" altLang="en-US" dirty="0" smtClean="0"/>
              <a:t>物性物理を勉強した人って、なにができる人でしょうか？</a:t>
            </a:r>
            <a:endParaRPr lang="en-US" altLang="ja-JP" dirty="0"/>
          </a:p>
          <a:p>
            <a:r>
              <a:rPr kumimoji="1" lang="en-US" altLang="ja-JP" dirty="0" smtClean="0"/>
              <a:t>     </a:t>
            </a:r>
          </a:p>
          <a:p>
            <a:r>
              <a:rPr lang="en-US" altLang="ja-JP" dirty="0" smtClean="0"/>
              <a:t>Q</a:t>
            </a:r>
            <a:r>
              <a:rPr kumimoji="1" lang="en-US" altLang="ja-JP" dirty="0" smtClean="0"/>
              <a:t> </a:t>
            </a:r>
            <a:r>
              <a:rPr kumimoji="1" lang="ja-JP" altLang="en-US" dirty="0" smtClean="0"/>
              <a:t>物性物理を知らない人にはできないことって何でしょうか？</a:t>
            </a:r>
            <a:endParaRPr kumimoji="1" lang="ja-JP" altLang="en-US" dirty="0"/>
          </a:p>
        </p:txBody>
      </p:sp>
    </p:spTree>
    <p:extLst>
      <p:ext uri="{BB962C8B-B14F-4D97-AF65-F5344CB8AC3E}">
        <p14:creationId xmlns:p14="http://schemas.microsoft.com/office/powerpoint/2010/main" val="345084323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卒業研究の評価ポイント</a:t>
            </a:r>
            <a:endParaRPr kumimoji="1" lang="ja-JP" altLang="en-US" dirty="0"/>
          </a:p>
        </p:txBody>
      </p:sp>
      <p:sp>
        <p:nvSpPr>
          <p:cNvPr id="3" name="コンテンツ プレースホルダー 2"/>
          <p:cNvSpPr>
            <a:spLocks noGrp="1"/>
          </p:cNvSpPr>
          <p:nvPr>
            <p:ph idx="1"/>
          </p:nvPr>
        </p:nvSpPr>
        <p:spPr>
          <a:xfrm>
            <a:off x="1620253" y="2001254"/>
            <a:ext cx="5558589" cy="2463800"/>
          </a:xfrm>
        </p:spPr>
        <p:txBody>
          <a:bodyPr>
            <a:normAutofit/>
          </a:bodyPr>
          <a:lstStyle/>
          <a:p>
            <a:pPr marL="0" indent="0">
              <a:buNone/>
            </a:pPr>
            <a:r>
              <a:rPr lang="en-US" altLang="ja-JP" dirty="0" smtClean="0"/>
              <a:t>1. </a:t>
            </a:r>
            <a:r>
              <a:rPr lang="ja-JP" altLang="en-US" dirty="0"/>
              <a:t>やるべきことをしたか？</a:t>
            </a:r>
            <a:endParaRPr lang="en-US" altLang="ja-JP" dirty="0"/>
          </a:p>
          <a:p>
            <a:pPr marL="0" indent="0">
              <a:buNone/>
            </a:pPr>
            <a:r>
              <a:rPr lang="en-US" altLang="ja-JP" dirty="0" smtClean="0"/>
              <a:t>2. </a:t>
            </a:r>
            <a:r>
              <a:rPr lang="ja-JP" altLang="en-US" dirty="0" smtClean="0"/>
              <a:t>考えるべきことを考えたか？</a:t>
            </a:r>
            <a:endParaRPr lang="en-US" altLang="ja-JP" dirty="0" smtClean="0"/>
          </a:p>
          <a:p>
            <a:pPr marL="0" indent="0">
              <a:buNone/>
            </a:pPr>
            <a:r>
              <a:rPr lang="en-US" altLang="ja-JP" dirty="0" smtClean="0"/>
              <a:t>3. </a:t>
            </a:r>
            <a:r>
              <a:rPr lang="ja-JP" altLang="en-US" dirty="0"/>
              <a:t>何ができたか</a:t>
            </a:r>
            <a:r>
              <a:rPr lang="ja-JP" altLang="en-US" dirty="0" smtClean="0"/>
              <a:t>？</a:t>
            </a:r>
            <a:endParaRPr lang="en-US" altLang="ja-JP" dirty="0"/>
          </a:p>
        </p:txBody>
      </p:sp>
    </p:spTree>
    <p:extLst>
      <p:ext uri="{BB962C8B-B14F-4D97-AF65-F5344CB8AC3E}">
        <p14:creationId xmlns:p14="http://schemas.microsoft.com/office/powerpoint/2010/main" val="278699218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考えるべきこと、やるべきこと、とは？</a:t>
            </a:r>
            <a:endParaRPr kumimoji="1" lang="ja-JP" altLang="en-US" dirty="0"/>
          </a:p>
        </p:txBody>
      </p:sp>
      <p:sp>
        <p:nvSpPr>
          <p:cNvPr id="4" name="テキスト ボックス 3"/>
          <p:cNvSpPr txBox="1"/>
          <p:nvPr/>
        </p:nvSpPr>
        <p:spPr>
          <a:xfrm>
            <a:off x="614493" y="1416979"/>
            <a:ext cx="8072307" cy="2400657"/>
          </a:xfrm>
          <a:prstGeom prst="rect">
            <a:avLst/>
          </a:prstGeom>
          <a:noFill/>
        </p:spPr>
        <p:txBody>
          <a:bodyPr wrap="square" rtlCol="0">
            <a:spAutoFit/>
          </a:bodyPr>
          <a:lstStyle/>
          <a:p>
            <a:r>
              <a:rPr kumimoji="1" lang="ja-JP" altLang="en-US" dirty="0" smtClean="0"/>
              <a:t>ミッションを遂行するために</a:t>
            </a:r>
            <a:endParaRPr kumimoji="1" lang="en-US" altLang="ja-JP" dirty="0" smtClean="0"/>
          </a:p>
          <a:p>
            <a:endParaRPr kumimoji="1" lang="en-US" altLang="ja-JP" dirty="0" smtClean="0"/>
          </a:p>
          <a:p>
            <a:pPr marL="342900" indent="-342900">
              <a:buAutoNum type="arabicPeriod"/>
            </a:pPr>
            <a:r>
              <a:rPr kumimoji="1" lang="ja-JP" altLang="en-US" dirty="0" smtClean="0"/>
              <a:t>何を知っているべきで、その中のどこまでが分かっているのか？</a:t>
            </a:r>
            <a:endParaRPr kumimoji="1" lang="en-US" altLang="ja-JP" dirty="0" smtClean="0"/>
          </a:p>
          <a:p>
            <a:pPr marL="342900" indent="-342900">
              <a:buFontTx/>
              <a:buAutoNum type="arabicPeriod"/>
            </a:pPr>
            <a:r>
              <a:rPr lang="ja-JP" altLang="en-US" dirty="0"/>
              <a:t>何をするべきで</a:t>
            </a:r>
            <a:r>
              <a:rPr lang="ja-JP" altLang="en-US" dirty="0" smtClean="0"/>
              <a:t>、どこ</a:t>
            </a:r>
            <a:r>
              <a:rPr lang="ja-JP" altLang="en-US" dirty="0"/>
              <a:t>までが実行可能で、どこまでができているのか</a:t>
            </a:r>
            <a:r>
              <a:rPr lang="ja-JP" altLang="en-US" dirty="0" smtClean="0"/>
              <a:t>？</a:t>
            </a:r>
            <a:endParaRPr lang="en-US" altLang="ja-JP" dirty="0" smtClean="0"/>
          </a:p>
          <a:p>
            <a:endParaRPr kumimoji="1" lang="en-US" altLang="ja-JP" dirty="0" smtClean="0"/>
          </a:p>
          <a:p>
            <a:r>
              <a:rPr lang="en-US" altLang="ja-JP" dirty="0" smtClean="0"/>
              <a:t>3.</a:t>
            </a:r>
            <a:r>
              <a:rPr lang="ja-JP" altLang="en-US" dirty="0" smtClean="0"/>
              <a:t>　現状の</a:t>
            </a:r>
            <a:r>
              <a:rPr lang="en-US" altLang="ja-JP" dirty="0" smtClean="0"/>
              <a:t>1,2</a:t>
            </a:r>
            <a:r>
              <a:rPr lang="ja-JP" altLang="en-US" dirty="0" smtClean="0"/>
              <a:t>の範囲を決めている限界を超えるためには何をするべきなのか？</a:t>
            </a:r>
            <a:endParaRPr lang="en-US" altLang="ja-JP" dirty="0" smtClean="0"/>
          </a:p>
          <a:p>
            <a:endParaRPr kumimoji="1" lang="en-US" altLang="ja-JP" dirty="0"/>
          </a:p>
          <a:p>
            <a:r>
              <a:rPr lang="ja-JP" altLang="en-US" sz="2400" u="sng" dirty="0" smtClean="0"/>
              <a:t>というようなことを常に探索し、考え続け、実践すること。</a:t>
            </a:r>
            <a:endParaRPr kumimoji="1" lang="ja-JP" altLang="en-US" sz="2400" u="sng" dirty="0"/>
          </a:p>
        </p:txBody>
      </p:sp>
      <p:sp>
        <p:nvSpPr>
          <p:cNvPr id="7" name="テキスト ボックス 6"/>
          <p:cNvSpPr txBox="1"/>
          <p:nvPr/>
        </p:nvSpPr>
        <p:spPr>
          <a:xfrm>
            <a:off x="809148" y="4063146"/>
            <a:ext cx="7877652" cy="923330"/>
          </a:xfrm>
          <a:prstGeom prst="rect">
            <a:avLst/>
          </a:prstGeom>
          <a:noFill/>
        </p:spPr>
        <p:txBody>
          <a:bodyPr wrap="none" rtlCol="0">
            <a:spAutoFit/>
          </a:bodyPr>
          <a:lstStyle/>
          <a:p>
            <a:r>
              <a:rPr lang="ja-JP" altLang="en-US" dirty="0" smtClean="0">
                <a:solidFill>
                  <a:srgbClr val="0000FF"/>
                </a:solidFill>
              </a:rPr>
              <a:t>例：実験装置の使い方をおしえてもらったら</a:t>
            </a:r>
            <a:r>
              <a:rPr lang="en-US" altLang="ja-JP" dirty="0" smtClean="0">
                <a:solidFill>
                  <a:srgbClr val="0000FF"/>
                </a:solidFill>
              </a:rPr>
              <a:t>…</a:t>
            </a:r>
          </a:p>
          <a:p>
            <a:r>
              <a:rPr kumimoji="1" lang="en-US" altLang="ja-JP" dirty="0" smtClean="0"/>
              <a:t>-&gt; </a:t>
            </a:r>
            <a:r>
              <a:rPr kumimoji="1" lang="ja-JP" altLang="en-US" dirty="0" smtClean="0"/>
              <a:t>世の中には同じようなことをする装置としてどのような物があるのか？</a:t>
            </a:r>
            <a:endParaRPr kumimoji="1" lang="en-US" altLang="ja-JP" dirty="0" smtClean="0"/>
          </a:p>
          <a:p>
            <a:r>
              <a:rPr lang="en-US" altLang="ja-JP" dirty="0" smtClean="0"/>
              <a:t>-&gt; </a:t>
            </a:r>
            <a:r>
              <a:rPr lang="ja-JP" altLang="en-US" dirty="0" smtClean="0"/>
              <a:t>同じようなことをしている研究室内の他の人はどんな方法でやっているのか？</a:t>
            </a:r>
            <a:endParaRPr lang="en-US" altLang="ja-JP" dirty="0" smtClean="0"/>
          </a:p>
        </p:txBody>
      </p:sp>
      <p:sp>
        <p:nvSpPr>
          <p:cNvPr id="8" name="テキスト ボックス 7"/>
          <p:cNvSpPr txBox="1"/>
          <p:nvPr/>
        </p:nvSpPr>
        <p:spPr>
          <a:xfrm>
            <a:off x="809148" y="5185019"/>
            <a:ext cx="5954350" cy="923330"/>
          </a:xfrm>
          <a:prstGeom prst="rect">
            <a:avLst/>
          </a:prstGeom>
          <a:noFill/>
        </p:spPr>
        <p:txBody>
          <a:bodyPr wrap="none" rtlCol="0">
            <a:spAutoFit/>
          </a:bodyPr>
          <a:lstStyle/>
          <a:p>
            <a:r>
              <a:rPr lang="ja-JP" altLang="en-US" dirty="0" smtClean="0">
                <a:solidFill>
                  <a:srgbClr val="0000FF"/>
                </a:solidFill>
              </a:rPr>
              <a:t>例：研究課題がきまったら</a:t>
            </a:r>
            <a:r>
              <a:rPr lang="en-US" altLang="ja-JP" dirty="0" smtClean="0">
                <a:solidFill>
                  <a:srgbClr val="0000FF"/>
                </a:solidFill>
              </a:rPr>
              <a:t>…</a:t>
            </a:r>
          </a:p>
          <a:p>
            <a:r>
              <a:rPr kumimoji="1" lang="en-US" altLang="ja-JP" dirty="0" smtClean="0"/>
              <a:t>-&gt; </a:t>
            </a:r>
            <a:r>
              <a:rPr kumimoji="1" lang="ja-JP" altLang="en-US" dirty="0" smtClean="0"/>
              <a:t>世の中にはどのような報告例があるのか？</a:t>
            </a:r>
            <a:endParaRPr kumimoji="1" lang="en-US" altLang="ja-JP" dirty="0" smtClean="0"/>
          </a:p>
          <a:p>
            <a:r>
              <a:rPr lang="en-US" altLang="ja-JP" dirty="0" smtClean="0"/>
              <a:t>-&gt; </a:t>
            </a:r>
            <a:r>
              <a:rPr lang="ja-JP" altLang="en-US" dirty="0" smtClean="0"/>
              <a:t>研究室の他の人のテーマとのつながりは何かないのか？</a:t>
            </a:r>
            <a:endParaRPr lang="en-US" altLang="ja-JP" dirty="0" smtClean="0"/>
          </a:p>
        </p:txBody>
      </p:sp>
    </p:spTree>
    <p:extLst>
      <p:ext uri="{BB962C8B-B14F-4D97-AF65-F5344CB8AC3E}">
        <p14:creationId xmlns:p14="http://schemas.microsoft.com/office/powerpoint/2010/main" val="276799795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卒業研究の進め方</a:t>
            </a:r>
            <a:endParaRPr kumimoji="1" lang="ja-JP" altLang="en-US" dirty="0"/>
          </a:p>
        </p:txBody>
      </p:sp>
      <p:sp>
        <p:nvSpPr>
          <p:cNvPr id="4" name="テキスト ボックス 3"/>
          <p:cNvSpPr txBox="1"/>
          <p:nvPr/>
        </p:nvSpPr>
        <p:spPr>
          <a:xfrm>
            <a:off x="853259" y="1417638"/>
            <a:ext cx="7555478" cy="3046988"/>
          </a:xfrm>
          <a:prstGeom prst="rect">
            <a:avLst/>
          </a:prstGeom>
          <a:noFill/>
        </p:spPr>
        <p:txBody>
          <a:bodyPr wrap="square" rtlCol="0">
            <a:spAutoFit/>
          </a:bodyPr>
          <a:lstStyle/>
          <a:p>
            <a:pPr marL="514350" indent="-514350">
              <a:buAutoNum type="arabicPeriod"/>
            </a:pPr>
            <a:r>
              <a:rPr kumimoji="1" lang="ja-JP" altLang="en-US" sz="3200" dirty="0" smtClean="0"/>
              <a:t>時間割表にはのっていませんが、原則、毎日、朝からです。</a:t>
            </a:r>
            <a:endParaRPr kumimoji="1" lang="en-US" altLang="ja-JP" sz="3200" dirty="0" smtClean="0"/>
          </a:p>
          <a:p>
            <a:endParaRPr kumimoji="1" lang="en-US" altLang="ja-JP" sz="3200" dirty="0" smtClean="0"/>
          </a:p>
          <a:p>
            <a:r>
              <a:rPr lang="en-US" altLang="ja-JP" sz="3200" dirty="0" smtClean="0">
                <a:solidFill>
                  <a:srgbClr val="0000FF"/>
                </a:solidFill>
              </a:rPr>
              <a:t>→</a:t>
            </a:r>
            <a:r>
              <a:rPr lang="ja-JP" altLang="en-US" sz="3200" dirty="0" smtClean="0">
                <a:solidFill>
                  <a:srgbClr val="0000FF"/>
                </a:solidFill>
              </a:rPr>
              <a:t>「すべきこと」と「できること」を見つけてください。時間がいくらあっても足りないくらい見つかります。</a:t>
            </a:r>
            <a:endParaRPr lang="en-US" altLang="ja-JP" sz="3200" dirty="0" smtClean="0">
              <a:solidFill>
                <a:srgbClr val="0000FF"/>
              </a:solidFill>
            </a:endParaRPr>
          </a:p>
        </p:txBody>
      </p:sp>
      <p:sp>
        <p:nvSpPr>
          <p:cNvPr id="3" name="テキスト ボックス 2"/>
          <p:cNvSpPr txBox="1"/>
          <p:nvPr/>
        </p:nvSpPr>
        <p:spPr>
          <a:xfrm>
            <a:off x="853259" y="5212354"/>
            <a:ext cx="7353996" cy="369332"/>
          </a:xfrm>
          <a:prstGeom prst="rect">
            <a:avLst/>
          </a:prstGeom>
          <a:noFill/>
        </p:spPr>
        <p:txBody>
          <a:bodyPr wrap="none" rtlCol="0">
            <a:spAutoFit/>
          </a:bodyPr>
          <a:lstStyle/>
          <a:p>
            <a:r>
              <a:rPr kumimoji="1" lang="ja-JP" altLang="en-US" dirty="0" smtClean="0"/>
              <a:t>まず、「すべきこと」をしっかりやってください</a:t>
            </a:r>
            <a:r>
              <a:rPr kumimoji="1" lang="ja-JP" altLang="en-US" dirty="0" smtClean="0"/>
              <a:t>。</a:t>
            </a:r>
            <a:r>
              <a:rPr kumimoji="1" lang="ja-JP" altLang="en-US" dirty="0" smtClean="0"/>
              <a:t>そうすると</a:t>
            </a:r>
            <a:r>
              <a:rPr kumimoji="1" lang="ja-JP" altLang="en-US" dirty="0" smtClean="0"/>
              <a:t>自由</a:t>
            </a:r>
            <a:r>
              <a:rPr kumimoji="1" lang="ja-JP" altLang="en-US" dirty="0" smtClean="0"/>
              <a:t>度がまします</a:t>
            </a:r>
            <a:r>
              <a:rPr kumimoji="1" lang="ja-JP" altLang="en-US" dirty="0" smtClean="0"/>
              <a:t>。</a:t>
            </a:r>
            <a:endParaRPr kumimoji="1" lang="ja-JP" altLang="en-US" dirty="0"/>
          </a:p>
        </p:txBody>
      </p:sp>
    </p:spTree>
    <p:extLst>
      <p:ext uri="{BB962C8B-B14F-4D97-AF65-F5344CB8AC3E}">
        <p14:creationId xmlns:p14="http://schemas.microsoft.com/office/powerpoint/2010/main" val="135742340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48393" y="1128739"/>
            <a:ext cx="7280660" cy="2554545"/>
          </a:xfrm>
          <a:prstGeom prst="rect">
            <a:avLst/>
          </a:prstGeom>
          <a:noFill/>
        </p:spPr>
        <p:txBody>
          <a:bodyPr wrap="square" rtlCol="0">
            <a:spAutoFit/>
          </a:bodyPr>
          <a:lstStyle/>
          <a:p>
            <a:r>
              <a:rPr kumimoji="1" lang="ja-JP" altLang="en-US" sz="3200" dirty="0" smtClean="0"/>
              <a:t>大学という場を利用し、</a:t>
            </a:r>
            <a:endParaRPr kumimoji="1" lang="en-US" altLang="ja-JP" sz="3200" dirty="0" smtClean="0"/>
          </a:p>
          <a:p>
            <a:endParaRPr kumimoji="1" lang="en-US" altLang="ja-JP" sz="3200" dirty="0" smtClean="0"/>
          </a:p>
          <a:p>
            <a:r>
              <a:rPr kumimoji="1" lang="ja-JP" altLang="en-US" sz="3200" dirty="0" smtClean="0"/>
              <a:t>「すべきこと」の下限を狙うのではなく、</a:t>
            </a:r>
            <a:endParaRPr kumimoji="1" lang="en-US" altLang="ja-JP" sz="3200" dirty="0" smtClean="0"/>
          </a:p>
          <a:p>
            <a:endParaRPr kumimoji="1" lang="en-US" altLang="ja-JP" sz="3200" dirty="0" smtClean="0"/>
          </a:p>
          <a:p>
            <a:r>
              <a:rPr kumimoji="1" lang="ja-JP" altLang="en-US" sz="3200" dirty="0" smtClean="0"/>
              <a:t>「できること」</a:t>
            </a:r>
            <a:r>
              <a:rPr kumimoji="1" lang="en-US" altLang="ja-JP" sz="3200" dirty="0" smtClean="0"/>
              <a:t> </a:t>
            </a:r>
            <a:r>
              <a:rPr kumimoji="1" lang="ja-JP" altLang="en-US" sz="3200" dirty="0" smtClean="0"/>
              <a:t>の上限を攻めてください！</a:t>
            </a:r>
            <a:endParaRPr kumimoji="1" lang="ja-JP" altLang="en-US" sz="3200" dirty="0"/>
          </a:p>
        </p:txBody>
      </p:sp>
      <p:sp>
        <p:nvSpPr>
          <p:cNvPr id="2" name="テキスト ボックス 1"/>
          <p:cNvSpPr txBox="1"/>
          <p:nvPr/>
        </p:nvSpPr>
        <p:spPr>
          <a:xfrm>
            <a:off x="4228990" y="566458"/>
            <a:ext cx="793306" cy="369332"/>
          </a:xfrm>
          <a:prstGeom prst="rect">
            <a:avLst/>
          </a:prstGeom>
          <a:noFill/>
        </p:spPr>
        <p:txBody>
          <a:bodyPr wrap="none" rtlCol="0">
            <a:spAutoFit/>
          </a:bodyPr>
          <a:lstStyle/>
          <a:p>
            <a:r>
              <a:rPr kumimoji="1" lang="ja-JP" altLang="en-US" dirty="0" smtClean="0"/>
              <a:t>まとめ</a:t>
            </a:r>
            <a:endParaRPr kumimoji="1" lang="ja-JP" altLang="en-US" dirty="0"/>
          </a:p>
        </p:txBody>
      </p:sp>
    </p:spTree>
    <p:extLst>
      <p:ext uri="{BB962C8B-B14F-4D97-AF65-F5344CB8AC3E}">
        <p14:creationId xmlns:p14="http://schemas.microsoft.com/office/powerpoint/2010/main" val="15080998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研究室での生活</a:t>
            </a:r>
            <a:endParaRPr kumimoji="1" lang="ja-JP" altLang="en-US" dirty="0"/>
          </a:p>
        </p:txBody>
      </p:sp>
      <p:sp>
        <p:nvSpPr>
          <p:cNvPr id="3" name="コンテンツ プレースホルダー 2"/>
          <p:cNvSpPr>
            <a:spLocks noGrp="1"/>
          </p:cNvSpPr>
          <p:nvPr>
            <p:ph idx="1"/>
          </p:nvPr>
        </p:nvSpPr>
        <p:spPr>
          <a:xfrm>
            <a:off x="457200" y="1816128"/>
            <a:ext cx="8458402" cy="3691661"/>
          </a:xfrm>
        </p:spPr>
        <p:txBody>
          <a:bodyPr>
            <a:normAutofit/>
          </a:bodyPr>
          <a:lstStyle/>
          <a:p>
            <a:pPr>
              <a:lnSpc>
                <a:spcPct val="110000"/>
              </a:lnSpc>
              <a:spcBef>
                <a:spcPts val="1000"/>
              </a:spcBef>
            </a:pPr>
            <a:r>
              <a:rPr kumimoji="1" lang="ja-JP" altLang="en-US" sz="2400" dirty="0" smtClean="0"/>
              <a:t>研究室というグループ内で生活します。</a:t>
            </a:r>
            <a:endParaRPr kumimoji="1" lang="en-US" altLang="ja-JP" sz="2400" dirty="0" smtClean="0"/>
          </a:p>
          <a:p>
            <a:pPr>
              <a:lnSpc>
                <a:spcPct val="110000"/>
              </a:lnSpc>
              <a:spcBef>
                <a:spcPts val="1000"/>
              </a:spcBef>
            </a:pPr>
            <a:r>
              <a:rPr kumimoji="1" lang="ja-JP" altLang="en-US" sz="2400" dirty="0" smtClean="0"/>
              <a:t>自身の研究だけでなく、研究室を維持して行くための仕事も担っていただきます。</a:t>
            </a:r>
            <a:endParaRPr kumimoji="1" lang="en-US" altLang="ja-JP" sz="2400" dirty="0" smtClean="0"/>
          </a:p>
          <a:p>
            <a:pPr lvl="1">
              <a:lnSpc>
                <a:spcPct val="110000"/>
              </a:lnSpc>
              <a:spcBef>
                <a:spcPts val="1000"/>
              </a:spcBef>
            </a:pPr>
            <a:r>
              <a:rPr kumimoji="1" lang="ja-JP" altLang="en-US" sz="2400" dirty="0" smtClean="0"/>
              <a:t>例：ゴミ捨て、生活環境の整備</a:t>
            </a:r>
            <a:endParaRPr kumimoji="1" lang="en-US" altLang="ja-JP" sz="2400" dirty="0" smtClean="0"/>
          </a:p>
          <a:p>
            <a:pPr>
              <a:lnSpc>
                <a:spcPct val="110000"/>
              </a:lnSpc>
              <a:spcBef>
                <a:spcPts val="1000"/>
              </a:spcBef>
            </a:pPr>
            <a:r>
              <a:rPr lang="ja-JP" altLang="en-US" sz="2400" dirty="0" smtClean="0"/>
              <a:t>なるべく朝、決まった時間に来るようにした方がよいです。</a:t>
            </a:r>
            <a:endParaRPr lang="en-US" altLang="ja-JP" sz="2400" dirty="0" smtClean="0"/>
          </a:p>
          <a:p>
            <a:pPr>
              <a:lnSpc>
                <a:spcPct val="110000"/>
              </a:lnSpc>
              <a:spcBef>
                <a:spcPts val="1000"/>
              </a:spcBef>
            </a:pPr>
            <a:r>
              <a:rPr kumimoji="1" lang="ja-JP" altLang="en-US" sz="2400" dirty="0" smtClean="0"/>
              <a:t>特に女性の方は、自分の身を守ることを意識してください（深夜の単独行動は控える、など）。</a:t>
            </a:r>
            <a:endParaRPr kumimoji="1" lang="ja-JP" altLang="en-US" sz="2400" dirty="0"/>
          </a:p>
        </p:txBody>
      </p:sp>
    </p:spTree>
    <p:extLst>
      <p:ext uri="{BB962C8B-B14F-4D97-AF65-F5344CB8AC3E}">
        <p14:creationId xmlns:p14="http://schemas.microsoft.com/office/powerpoint/2010/main" val="284215345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宿題</a:t>
            </a:r>
            <a:endParaRPr kumimoji="1" lang="ja-JP" altLang="en-US" dirty="0"/>
          </a:p>
        </p:txBody>
      </p:sp>
      <p:sp>
        <p:nvSpPr>
          <p:cNvPr id="3" name="コンテンツ プレースホルダー 2"/>
          <p:cNvSpPr>
            <a:spLocks noGrp="1"/>
          </p:cNvSpPr>
          <p:nvPr>
            <p:ph idx="1"/>
          </p:nvPr>
        </p:nvSpPr>
        <p:spPr>
          <a:xfrm>
            <a:off x="457200" y="1417638"/>
            <a:ext cx="8229600" cy="4525963"/>
          </a:xfrm>
        </p:spPr>
        <p:txBody>
          <a:bodyPr/>
          <a:lstStyle/>
          <a:p>
            <a:r>
              <a:rPr kumimoji="1" lang="ja-JP" altLang="en-US" dirty="0" smtClean="0"/>
              <a:t>科学論文とはどのような構造をしており、どのように読むべき物なのか、概論を説明せよ。</a:t>
            </a:r>
            <a:endParaRPr kumimoji="1" lang="en-US" altLang="ja-JP" dirty="0" smtClean="0"/>
          </a:p>
          <a:p>
            <a:r>
              <a:rPr lang="en-US" altLang="ja-JP" dirty="0" smtClean="0"/>
              <a:t>Critical Thinking, Critical Reading</a:t>
            </a:r>
            <a:r>
              <a:rPr lang="ja-JP" altLang="en-US" dirty="0" smtClean="0"/>
              <a:t>とはなにか？、実例と共に説明せよ。</a:t>
            </a:r>
            <a:endParaRPr lang="en-US" altLang="ja-JP" dirty="0" smtClean="0"/>
          </a:p>
          <a:p>
            <a:r>
              <a:rPr kumimoji="1" lang="ja-JP" altLang="en-US" dirty="0" smtClean="0"/>
              <a:t>一次情報と二次情報、および、事実・伝聞・意見の区別をのべ、科学の議論において一次情報および事実と扱って良い物は何かを述べよ。</a:t>
            </a:r>
            <a:endParaRPr kumimoji="1" lang="ja-JP" altLang="en-US" dirty="0"/>
          </a:p>
        </p:txBody>
      </p:sp>
    </p:spTree>
    <p:extLst>
      <p:ext uri="{BB962C8B-B14F-4D97-AF65-F5344CB8AC3E}">
        <p14:creationId xmlns:p14="http://schemas.microsoft.com/office/powerpoint/2010/main" val="20655319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卒論と学生実験の違い</a:t>
            </a:r>
            <a:endParaRPr kumimoji="1" lang="ja-JP" altLang="en-US" dirty="0"/>
          </a:p>
        </p:txBody>
      </p:sp>
      <p:sp>
        <p:nvSpPr>
          <p:cNvPr id="4" name="テキスト ボックス 3"/>
          <p:cNvSpPr txBox="1"/>
          <p:nvPr/>
        </p:nvSpPr>
        <p:spPr>
          <a:xfrm>
            <a:off x="737391" y="1747782"/>
            <a:ext cx="7264675" cy="3416320"/>
          </a:xfrm>
          <a:prstGeom prst="rect">
            <a:avLst/>
          </a:prstGeom>
          <a:noFill/>
        </p:spPr>
        <p:txBody>
          <a:bodyPr wrap="square" rtlCol="0">
            <a:spAutoFit/>
          </a:bodyPr>
          <a:lstStyle/>
          <a:p>
            <a:r>
              <a:rPr kumimoji="1" lang="ja-JP" altLang="en-US" sz="2400" dirty="0" smtClean="0"/>
              <a:t>・卒業研究は、研究室の研究活動の一部です。</a:t>
            </a:r>
            <a:endParaRPr kumimoji="1" lang="en-US" altLang="ja-JP" sz="2400" dirty="0" smtClean="0"/>
          </a:p>
          <a:p>
            <a:endParaRPr kumimoji="1" lang="en-US" altLang="ja-JP" sz="2400" dirty="0" smtClean="0"/>
          </a:p>
          <a:p>
            <a:r>
              <a:rPr lang="ja-JP" altLang="en-US" sz="2400" dirty="0" smtClean="0"/>
              <a:t>・「責任」を伴います。</a:t>
            </a:r>
            <a:endParaRPr lang="en-US" altLang="ja-JP" sz="2400" dirty="0" smtClean="0"/>
          </a:p>
          <a:p>
            <a:endParaRPr kumimoji="1" lang="en-US" altLang="ja-JP" sz="2400" dirty="0" smtClean="0"/>
          </a:p>
          <a:p>
            <a:r>
              <a:rPr kumimoji="1" lang="ja-JP" altLang="en-US" sz="2400" dirty="0" smtClean="0"/>
              <a:t>・責任を果たさない</a:t>
            </a:r>
            <a:r>
              <a:rPr kumimoji="1" lang="en-US" altLang="ja-JP" sz="2400" dirty="0" smtClean="0"/>
              <a:t>=</a:t>
            </a:r>
            <a:r>
              <a:rPr kumimoji="1" lang="ja-JP" altLang="en-US" sz="2400" dirty="0" smtClean="0"/>
              <a:t>すべきことをしない場合は、失格となる場合があります。</a:t>
            </a:r>
            <a:endParaRPr kumimoji="1" lang="en-US" altLang="ja-JP" sz="2400" dirty="0" smtClean="0"/>
          </a:p>
          <a:p>
            <a:endParaRPr lang="en-US" altLang="ja-JP" sz="2400" dirty="0"/>
          </a:p>
          <a:p>
            <a:r>
              <a:rPr kumimoji="1" lang="ja-JP" altLang="en-US" sz="2400" dirty="0" smtClean="0"/>
              <a:t>・責任を果たせているかどうかは、あなたが勝手に判断してはいけません。教官が判断します。</a:t>
            </a:r>
            <a:endParaRPr kumimoji="1" lang="ja-JP" altLang="en-US" sz="2400" dirty="0"/>
          </a:p>
        </p:txBody>
      </p:sp>
    </p:spTree>
    <p:extLst>
      <p:ext uri="{BB962C8B-B14F-4D97-AF65-F5344CB8AC3E}">
        <p14:creationId xmlns:p14="http://schemas.microsoft.com/office/powerpoint/2010/main" val="139885109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3154664" y="653501"/>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2217614" y="2308262"/>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4035597" y="2258027"/>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796629" y="1017758"/>
            <a:ext cx="1379404" cy="369332"/>
          </a:xfrm>
          <a:prstGeom prst="rect">
            <a:avLst/>
          </a:prstGeom>
          <a:noFill/>
        </p:spPr>
        <p:txBody>
          <a:bodyPr wrap="none" rtlCol="0">
            <a:spAutoFit/>
          </a:bodyPr>
          <a:lstStyle/>
          <a:p>
            <a:r>
              <a:rPr kumimoji="1" lang="ja-JP" altLang="en-US" dirty="0" smtClean="0">
                <a:solidFill>
                  <a:srgbClr val="3366FF"/>
                </a:solidFill>
              </a:rPr>
              <a:t>やりたいこと</a:t>
            </a:r>
            <a:endParaRPr kumimoji="1" lang="ja-JP" altLang="en-US" dirty="0">
              <a:solidFill>
                <a:srgbClr val="3366FF"/>
              </a:solidFill>
            </a:endParaRPr>
          </a:p>
        </p:txBody>
      </p:sp>
      <p:sp>
        <p:nvSpPr>
          <p:cNvPr id="8" name="テキスト ボックス 7"/>
          <p:cNvSpPr txBox="1"/>
          <p:nvPr/>
        </p:nvSpPr>
        <p:spPr>
          <a:xfrm>
            <a:off x="2338729" y="3354251"/>
            <a:ext cx="1192754" cy="369332"/>
          </a:xfrm>
          <a:prstGeom prst="rect">
            <a:avLst/>
          </a:prstGeom>
          <a:noFill/>
        </p:spPr>
        <p:txBody>
          <a:bodyPr wrap="none" rtlCol="0">
            <a:spAutoFit/>
          </a:bodyPr>
          <a:lstStyle/>
          <a:p>
            <a:r>
              <a:rPr kumimoji="1" lang="ja-JP" altLang="en-US" dirty="0" smtClean="0">
                <a:solidFill>
                  <a:srgbClr val="3366FF"/>
                </a:solidFill>
              </a:rPr>
              <a:t>すべきこと</a:t>
            </a:r>
            <a:endParaRPr kumimoji="1" lang="ja-JP" altLang="en-US" dirty="0">
              <a:solidFill>
                <a:srgbClr val="3366FF"/>
              </a:solidFill>
            </a:endParaRPr>
          </a:p>
        </p:txBody>
      </p:sp>
      <p:sp>
        <p:nvSpPr>
          <p:cNvPr id="9" name="テキスト ボックス 8"/>
          <p:cNvSpPr txBox="1"/>
          <p:nvPr/>
        </p:nvSpPr>
        <p:spPr>
          <a:xfrm>
            <a:off x="5375885" y="3326941"/>
            <a:ext cx="1147670" cy="369332"/>
          </a:xfrm>
          <a:prstGeom prst="rect">
            <a:avLst/>
          </a:prstGeom>
          <a:noFill/>
        </p:spPr>
        <p:txBody>
          <a:bodyPr wrap="none" rtlCol="0">
            <a:spAutoFit/>
          </a:bodyPr>
          <a:lstStyle/>
          <a:p>
            <a:r>
              <a:rPr kumimoji="1" lang="ja-JP" altLang="en-US" dirty="0" smtClean="0">
                <a:solidFill>
                  <a:srgbClr val="3366FF"/>
                </a:solidFill>
              </a:rPr>
              <a:t>できること</a:t>
            </a:r>
            <a:endParaRPr kumimoji="1" lang="ja-JP" altLang="en-US" dirty="0">
              <a:solidFill>
                <a:srgbClr val="3366FF"/>
              </a:solidFill>
            </a:endParaRPr>
          </a:p>
        </p:txBody>
      </p:sp>
      <p:sp>
        <p:nvSpPr>
          <p:cNvPr id="10" name="テキスト ボックス 9"/>
          <p:cNvSpPr txBox="1"/>
          <p:nvPr/>
        </p:nvSpPr>
        <p:spPr>
          <a:xfrm>
            <a:off x="3913823" y="1373722"/>
            <a:ext cx="1261283" cy="369332"/>
          </a:xfrm>
          <a:prstGeom prst="rect">
            <a:avLst/>
          </a:prstGeom>
          <a:noFill/>
        </p:spPr>
        <p:txBody>
          <a:bodyPr wrap="none" rtlCol="0">
            <a:spAutoFit/>
          </a:bodyPr>
          <a:lstStyle/>
          <a:p>
            <a:r>
              <a:rPr kumimoji="1" lang="ja-JP" altLang="en-US" dirty="0" smtClean="0"/>
              <a:t>意志、希望</a:t>
            </a:r>
            <a:endParaRPr kumimoji="1" lang="ja-JP" altLang="en-US" dirty="0"/>
          </a:p>
        </p:txBody>
      </p:sp>
      <p:sp>
        <p:nvSpPr>
          <p:cNvPr id="11" name="テキスト ボックス 10"/>
          <p:cNvSpPr txBox="1"/>
          <p:nvPr/>
        </p:nvSpPr>
        <p:spPr>
          <a:xfrm>
            <a:off x="2610134" y="3739795"/>
            <a:ext cx="1089060" cy="923330"/>
          </a:xfrm>
          <a:prstGeom prst="rect">
            <a:avLst/>
          </a:prstGeom>
          <a:noFill/>
        </p:spPr>
        <p:txBody>
          <a:bodyPr wrap="none" rtlCol="0">
            <a:spAutoFit/>
          </a:bodyPr>
          <a:lstStyle/>
          <a:p>
            <a:r>
              <a:rPr kumimoji="1" lang="ja-JP" altLang="en-US" dirty="0" smtClean="0"/>
              <a:t>ミッション</a:t>
            </a:r>
            <a:endParaRPr kumimoji="1" lang="en-US" altLang="ja-JP" dirty="0" smtClean="0"/>
          </a:p>
          <a:p>
            <a:r>
              <a:rPr kumimoji="1" lang="ja-JP" altLang="en-US" dirty="0" smtClean="0"/>
              <a:t>立場</a:t>
            </a:r>
            <a:endParaRPr kumimoji="1" lang="en-US" altLang="ja-JP" dirty="0" smtClean="0"/>
          </a:p>
          <a:p>
            <a:r>
              <a:rPr lang="ja-JP" altLang="en-US" dirty="0" smtClean="0"/>
              <a:t>責任</a:t>
            </a:r>
            <a:endParaRPr kumimoji="1" lang="ja-JP" altLang="en-US" dirty="0"/>
          </a:p>
        </p:txBody>
      </p:sp>
      <p:sp>
        <p:nvSpPr>
          <p:cNvPr id="12" name="テキスト ボックス 11"/>
          <p:cNvSpPr txBox="1"/>
          <p:nvPr/>
        </p:nvSpPr>
        <p:spPr>
          <a:xfrm>
            <a:off x="5341733" y="3723583"/>
            <a:ext cx="972742" cy="923330"/>
          </a:xfrm>
          <a:prstGeom prst="rect">
            <a:avLst/>
          </a:prstGeom>
          <a:noFill/>
        </p:spPr>
        <p:txBody>
          <a:bodyPr wrap="none" rtlCol="0">
            <a:spAutoFit/>
          </a:bodyPr>
          <a:lstStyle/>
          <a:p>
            <a:r>
              <a:rPr lang="ja-JP" altLang="en-US" dirty="0" smtClean="0"/>
              <a:t>権限</a:t>
            </a:r>
            <a:endParaRPr lang="en-US" altLang="ja-JP" dirty="0" smtClean="0"/>
          </a:p>
          <a:p>
            <a:r>
              <a:rPr kumimoji="1" lang="ja-JP" altLang="en-US" dirty="0" smtClean="0"/>
              <a:t>能力</a:t>
            </a:r>
            <a:endParaRPr kumimoji="1" lang="en-US" altLang="ja-JP" dirty="0" smtClean="0"/>
          </a:p>
          <a:p>
            <a:r>
              <a:rPr lang="ja-JP" altLang="en-US" dirty="0" smtClean="0"/>
              <a:t>リソース</a:t>
            </a:r>
            <a:endParaRPr kumimoji="1" lang="ja-JP" altLang="en-US" dirty="0"/>
          </a:p>
        </p:txBody>
      </p:sp>
      <p:sp>
        <p:nvSpPr>
          <p:cNvPr id="2" name="テキスト ボックス 1"/>
          <p:cNvSpPr txBox="1"/>
          <p:nvPr/>
        </p:nvSpPr>
        <p:spPr>
          <a:xfrm>
            <a:off x="609065" y="5152279"/>
            <a:ext cx="8137564" cy="1200329"/>
          </a:xfrm>
          <a:prstGeom prst="rect">
            <a:avLst/>
          </a:prstGeom>
          <a:noFill/>
        </p:spPr>
        <p:txBody>
          <a:bodyPr wrap="none" rtlCol="0">
            <a:spAutoFit/>
          </a:bodyPr>
          <a:lstStyle/>
          <a:p>
            <a:r>
              <a:rPr kumimoji="1" lang="ja-JP" altLang="en-US" dirty="0" smtClean="0"/>
              <a:t>・「やりたいこと」があっても「できること」と一致してないなければ実現できない。</a:t>
            </a:r>
            <a:endParaRPr kumimoji="1" lang="en-US" altLang="ja-JP" dirty="0" smtClean="0"/>
          </a:p>
          <a:p>
            <a:r>
              <a:rPr lang="ja-JP" altLang="en-US" dirty="0" smtClean="0"/>
              <a:t>・「やりたいこと」があっても「すべきこと」と一致していなければやらせてもらえない。</a:t>
            </a:r>
            <a:endParaRPr lang="en-US" altLang="ja-JP" dirty="0" smtClean="0"/>
          </a:p>
          <a:p>
            <a:r>
              <a:rPr lang="ja-JP" altLang="en-US" dirty="0" smtClean="0"/>
              <a:t>・「すべきこと」ばかりを考えると鬱になる。</a:t>
            </a:r>
            <a:endParaRPr lang="en-US" altLang="ja-JP" dirty="0" smtClean="0"/>
          </a:p>
          <a:p>
            <a:r>
              <a:rPr kumimoji="1" lang="ja-JP" altLang="en-US" dirty="0" smtClean="0"/>
              <a:t>・「できること」ばかりしていると発展しない。</a:t>
            </a:r>
            <a:endParaRPr kumimoji="1" lang="ja-JP" altLang="en-US" dirty="0"/>
          </a:p>
        </p:txBody>
      </p:sp>
      <p:sp>
        <p:nvSpPr>
          <p:cNvPr id="13" name="テキスト ボックス 12"/>
          <p:cNvSpPr txBox="1"/>
          <p:nvPr/>
        </p:nvSpPr>
        <p:spPr>
          <a:xfrm>
            <a:off x="928897" y="191836"/>
            <a:ext cx="5735464" cy="461665"/>
          </a:xfrm>
          <a:prstGeom prst="rect">
            <a:avLst/>
          </a:prstGeom>
          <a:noFill/>
        </p:spPr>
        <p:txBody>
          <a:bodyPr wrap="none" rtlCol="0">
            <a:spAutoFit/>
          </a:bodyPr>
          <a:lstStyle/>
          <a:p>
            <a:r>
              <a:rPr kumimoji="1" lang="ja-JP" altLang="en-US" sz="2400" dirty="0" smtClean="0"/>
              <a:t>（卒論に限らず）物事を進めるときの三要素</a:t>
            </a:r>
            <a:endParaRPr kumimoji="1" lang="ja-JP" altLang="en-US" sz="2400" dirty="0"/>
          </a:p>
        </p:txBody>
      </p:sp>
    </p:spTree>
    <p:extLst>
      <p:ext uri="{BB962C8B-B14F-4D97-AF65-F5344CB8AC3E}">
        <p14:creationId xmlns:p14="http://schemas.microsoft.com/office/powerpoint/2010/main" val="360275906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1858116" y="351960"/>
            <a:ext cx="5977117" cy="461665"/>
          </a:xfrm>
          <a:prstGeom prst="rect">
            <a:avLst/>
          </a:prstGeom>
          <a:noFill/>
        </p:spPr>
        <p:txBody>
          <a:bodyPr wrap="none" rtlCol="0">
            <a:spAutoFit/>
          </a:bodyPr>
          <a:lstStyle/>
          <a:p>
            <a:r>
              <a:rPr kumimoji="1" lang="ja-JP" altLang="en-US" sz="2400" dirty="0" smtClean="0"/>
              <a:t>例：大学という枠組みの中での「先生」の場合</a:t>
            </a:r>
            <a:endParaRPr kumimoji="1" lang="ja-JP" altLang="en-US" sz="2400" dirty="0"/>
          </a:p>
        </p:txBody>
      </p:sp>
      <p:sp>
        <p:nvSpPr>
          <p:cNvPr id="15" name="円/楕円 14"/>
          <p:cNvSpPr/>
          <p:nvPr/>
        </p:nvSpPr>
        <p:spPr>
          <a:xfrm>
            <a:off x="3249699" y="1296113"/>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312649" y="2950874"/>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4130632" y="2900639"/>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891664" y="1660370"/>
            <a:ext cx="1379404" cy="369332"/>
          </a:xfrm>
          <a:prstGeom prst="rect">
            <a:avLst/>
          </a:prstGeom>
          <a:noFill/>
        </p:spPr>
        <p:txBody>
          <a:bodyPr wrap="none" rtlCol="0">
            <a:spAutoFit/>
          </a:bodyPr>
          <a:lstStyle/>
          <a:p>
            <a:r>
              <a:rPr kumimoji="1" lang="ja-JP" altLang="en-US" dirty="0" smtClean="0">
                <a:solidFill>
                  <a:srgbClr val="3366FF"/>
                </a:solidFill>
              </a:rPr>
              <a:t>やりたいこと</a:t>
            </a:r>
            <a:endParaRPr kumimoji="1" lang="ja-JP" altLang="en-US" dirty="0">
              <a:solidFill>
                <a:srgbClr val="3366FF"/>
              </a:solidFill>
            </a:endParaRPr>
          </a:p>
        </p:txBody>
      </p:sp>
      <p:sp>
        <p:nvSpPr>
          <p:cNvPr id="19" name="テキスト ボックス 18"/>
          <p:cNvSpPr txBox="1"/>
          <p:nvPr/>
        </p:nvSpPr>
        <p:spPr>
          <a:xfrm>
            <a:off x="2433764" y="3996863"/>
            <a:ext cx="1192754" cy="369332"/>
          </a:xfrm>
          <a:prstGeom prst="rect">
            <a:avLst/>
          </a:prstGeom>
          <a:noFill/>
        </p:spPr>
        <p:txBody>
          <a:bodyPr wrap="none" rtlCol="0">
            <a:spAutoFit/>
          </a:bodyPr>
          <a:lstStyle/>
          <a:p>
            <a:r>
              <a:rPr kumimoji="1" lang="ja-JP" altLang="en-US" dirty="0" smtClean="0">
                <a:solidFill>
                  <a:srgbClr val="3366FF"/>
                </a:solidFill>
              </a:rPr>
              <a:t>すべきこと</a:t>
            </a:r>
            <a:endParaRPr kumimoji="1" lang="ja-JP" altLang="en-US" dirty="0">
              <a:solidFill>
                <a:srgbClr val="3366FF"/>
              </a:solidFill>
            </a:endParaRPr>
          </a:p>
        </p:txBody>
      </p:sp>
      <p:sp>
        <p:nvSpPr>
          <p:cNvPr id="20" name="テキスト ボックス 19"/>
          <p:cNvSpPr txBox="1"/>
          <p:nvPr/>
        </p:nvSpPr>
        <p:spPr>
          <a:xfrm>
            <a:off x="5549972" y="3969553"/>
            <a:ext cx="1147670" cy="369332"/>
          </a:xfrm>
          <a:prstGeom prst="rect">
            <a:avLst/>
          </a:prstGeom>
          <a:noFill/>
        </p:spPr>
        <p:txBody>
          <a:bodyPr wrap="none" rtlCol="0">
            <a:spAutoFit/>
          </a:bodyPr>
          <a:lstStyle/>
          <a:p>
            <a:r>
              <a:rPr kumimoji="1" lang="ja-JP" altLang="en-US" dirty="0" smtClean="0">
                <a:solidFill>
                  <a:srgbClr val="3366FF"/>
                </a:solidFill>
              </a:rPr>
              <a:t>できること</a:t>
            </a:r>
            <a:endParaRPr kumimoji="1" lang="ja-JP" altLang="en-US" dirty="0">
              <a:solidFill>
                <a:srgbClr val="3366FF"/>
              </a:solidFill>
            </a:endParaRPr>
          </a:p>
        </p:txBody>
      </p:sp>
      <p:sp>
        <p:nvSpPr>
          <p:cNvPr id="21" name="テキスト ボックス 20"/>
          <p:cNvSpPr txBox="1"/>
          <p:nvPr/>
        </p:nvSpPr>
        <p:spPr>
          <a:xfrm>
            <a:off x="4008858" y="2016334"/>
            <a:ext cx="1249561" cy="369332"/>
          </a:xfrm>
          <a:prstGeom prst="rect">
            <a:avLst/>
          </a:prstGeom>
          <a:noFill/>
        </p:spPr>
        <p:txBody>
          <a:bodyPr wrap="none" rtlCol="0">
            <a:spAutoFit/>
          </a:bodyPr>
          <a:lstStyle/>
          <a:p>
            <a:r>
              <a:rPr kumimoji="1" lang="ja-JP" altLang="en-US" dirty="0" smtClean="0"/>
              <a:t>ノーベル賞</a:t>
            </a:r>
            <a:endParaRPr kumimoji="1" lang="en-US" altLang="ja-JP" dirty="0" smtClean="0"/>
          </a:p>
        </p:txBody>
      </p:sp>
      <p:sp>
        <p:nvSpPr>
          <p:cNvPr id="22" name="テキスト ボックス 21"/>
          <p:cNvSpPr txBox="1"/>
          <p:nvPr/>
        </p:nvSpPr>
        <p:spPr>
          <a:xfrm>
            <a:off x="2407684" y="4258314"/>
            <a:ext cx="1800493" cy="1200329"/>
          </a:xfrm>
          <a:prstGeom prst="rect">
            <a:avLst/>
          </a:prstGeom>
          <a:noFill/>
        </p:spPr>
        <p:txBody>
          <a:bodyPr wrap="none" rtlCol="0">
            <a:spAutoFit/>
          </a:bodyPr>
          <a:lstStyle/>
          <a:p>
            <a:r>
              <a:rPr lang="ja-JP" altLang="en-US" dirty="0" smtClean="0"/>
              <a:t>研究</a:t>
            </a:r>
            <a:endParaRPr lang="en-US" altLang="ja-JP" dirty="0" smtClean="0"/>
          </a:p>
          <a:p>
            <a:r>
              <a:rPr lang="ja-JP" altLang="en-US" dirty="0" smtClean="0"/>
              <a:t>講義</a:t>
            </a:r>
            <a:endParaRPr lang="en-US" altLang="ja-JP" dirty="0" smtClean="0"/>
          </a:p>
          <a:p>
            <a:r>
              <a:rPr lang="ja-JP" altLang="en-US" dirty="0" smtClean="0"/>
              <a:t>学生の教育活動</a:t>
            </a:r>
            <a:endParaRPr lang="en-US" altLang="ja-JP" dirty="0" smtClean="0"/>
          </a:p>
          <a:p>
            <a:r>
              <a:rPr lang="ja-JP" altLang="en-US" dirty="0"/>
              <a:t>大学の運営</a:t>
            </a:r>
            <a:r>
              <a:rPr lang="ja-JP" altLang="en-US" dirty="0" smtClean="0"/>
              <a:t>業務</a:t>
            </a:r>
            <a:endParaRPr lang="en-US" altLang="ja-JP" dirty="0"/>
          </a:p>
        </p:txBody>
      </p:sp>
      <p:sp>
        <p:nvSpPr>
          <p:cNvPr id="23" name="テキスト ボックス 22"/>
          <p:cNvSpPr txBox="1"/>
          <p:nvPr/>
        </p:nvSpPr>
        <p:spPr>
          <a:xfrm>
            <a:off x="5469580" y="4206482"/>
            <a:ext cx="646331" cy="1200329"/>
          </a:xfrm>
          <a:prstGeom prst="rect">
            <a:avLst/>
          </a:prstGeom>
          <a:noFill/>
        </p:spPr>
        <p:txBody>
          <a:bodyPr wrap="none" rtlCol="0">
            <a:spAutoFit/>
          </a:bodyPr>
          <a:lstStyle/>
          <a:p>
            <a:r>
              <a:rPr kumimoji="1" lang="ja-JP" altLang="en-US" dirty="0" smtClean="0"/>
              <a:t>研究</a:t>
            </a:r>
            <a:endParaRPr kumimoji="1" lang="en-US" altLang="ja-JP" dirty="0" smtClean="0"/>
          </a:p>
          <a:p>
            <a:r>
              <a:rPr kumimoji="1" lang="ja-JP" altLang="en-US" dirty="0" smtClean="0"/>
              <a:t>お金</a:t>
            </a:r>
            <a:endParaRPr kumimoji="1" lang="en-US" altLang="ja-JP" dirty="0" smtClean="0"/>
          </a:p>
          <a:p>
            <a:r>
              <a:rPr lang="ja-JP" altLang="en-US" dirty="0" smtClean="0"/>
              <a:t>能力</a:t>
            </a:r>
            <a:endParaRPr lang="en-US" altLang="ja-JP" dirty="0" smtClean="0"/>
          </a:p>
          <a:p>
            <a:r>
              <a:rPr kumimoji="1" lang="ja-JP" altLang="en-US" dirty="0" smtClean="0"/>
              <a:t>時間</a:t>
            </a:r>
            <a:endParaRPr kumimoji="1" lang="ja-JP" altLang="en-US" dirty="0"/>
          </a:p>
        </p:txBody>
      </p:sp>
      <p:sp>
        <p:nvSpPr>
          <p:cNvPr id="2" name="テキスト ボックス 1"/>
          <p:cNvSpPr txBox="1"/>
          <p:nvPr/>
        </p:nvSpPr>
        <p:spPr>
          <a:xfrm>
            <a:off x="686812" y="5983323"/>
            <a:ext cx="8051002" cy="369332"/>
          </a:xfrm>
          <a:prstGeom prst="rect">
            <a:avLst/>
          </a:prstGeom>
          <a:noFill/>
        </p:spPr>
        <p:txBody>
          <a:bodyPr wrap="none" rtlCol="0">
            <a:spAutoFit/>
          </a:bodyPr>
          <a:lstStyle/>
          <a:p>
            <a:r>
              <a:rPr kumimoji="1" lang="ja-JP" altLang="en-US" dirty="0" smtClean="0"/>
              <a:t>やりたいことが、すべきことと、できることの中に含まれている＝＞（一応）ハッピー</a:t>
            </a:r>
            <a:endParaRPr kumimoji="1" lang="ja-JP" altLang="en-US" dirty="0"/>
          </a:p>
        </p:txBody>
      </p:sp>
    </p:spTree>
    <p:extLst>
      <p:ext uri="{BB962C8B-B14F-4D97-AF65-F5344CB8AC3E}">
        <p14:creationId xmlns:p14="http://schemas.microsoft.com/office/powerpoint/2010/main" val="236240867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1858116" y="351960"/>
            <a:ext cx="5977117" cy="461665"/>
          </a:xfrm>
          <a:prstGeom prst="rect">
            <a:avLst/>
          </a:prstGeom>
          <a:noFill/>
        </p:spPr>
        <p:txBody>
          <a:bodyPr wrap="none" rtlCol="0">
            <a:spAutoFit/>
          </a:bodyPr>
          <a:lstStyle/>
          <a:p>
            <a:r>
              <a:rPr kumimoji="1" lang="ja-JP" altLang="en-US" sz="2400" dirty="0" smtClean="0"/>
              <a:t>例：大学という枠組みの中での「先生」の場合</a:t>
            </a:r>
            <a:endParaRPr kumimoji="1" lang="ja-JP" altLang="en-US" sz="2400" dirty="0"/>
          </a:p>
        </p:txBody>
      </p:sp>
      <p:sp>
        <p:nvSpPr>
          <p:cNvPr id="15" name="円/楕円 14"/>
          <p:cNvSpPr/>
          <p:nvPr/>
        </p:nvSpPr>
        <p:spPr>
          <a:xfrm>
            <a:off x="3249699" y="1296113"/>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312649" y="2950874"/>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4130632" y="2900639"/>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891664" y="1660370"/>
            <a:ext cx="1379404" cy="369332"/>
          </a:xfrm>
          <a:prstGeom prst="rect">
            <a:avLst/>
          </a:prstGeom>
          <a:noFill/>
        </p:spPr>
        <p:txBody>
          <a:bodyPr wrap="none" rtlCol="0">
            <a:spAutoFit/>
          </a:bodyPr>
          <a:lstStyle/>
          <a:p>
            <a:r>
              <a:rPr kumimoji="1" lang="ja-JP" altLang="en-US" dirty="0" smtClean="0">
                <a:solidFill>
                  <a:srgbClr val="3366FF"/>
                </a:solidFill>
              </a:rPr>
              <a:t>やりたいこと</a:t>
            </a:r>
            <a:endParaRPr kumimoji="1" lang="ja-JP" altLang="en-US" dirty="0">
              <a:solidFill>
                <a:srgbClr val="3366FF"/>
              </a:solidFill>
            </a:endParaRPr>
          </a:p>
        </p:txBody>
      </p:sp>
      <p:sp>
        <p:nvSpPr>
          <p:cNvPr id="19" name="テキスト ボックス 18"/>
          <p:cNvSpPr txBox="1"/>
          <p:nvPr/>
        </p:nvSpPr>
        <p:spPr>
          <a:xfrm>
            <a:off x="2433764" y="3996863"/>
            <a:ext cx="1192754" cy="369332"/>
          </a:xfrm>
          <a:prstGeom prst="rect">
            <a:avLst/>
          </a:prstGeom>
          <a:noFill/>
        </p:spPr>
        <p:txBody>
          <a:bodyPr wrap="none" rtlCol="0">
            <a:spAutoFit/>
          </a:bodyPr>
          <a:lstStyle/>
          <a:p>
            <a:r>
              <a:rPr kumimoji="1" lang="ja-JP" altLang="en-US" dirty="0" smtClean="0">
                <a:solidFill>
                  <a:srgbClr val="3366FF"/>
                </a:solidFill>
              </a:rPr>
              <a:t>すべきこと</a:t>
            </a:r>
            <a:endParaRPr kumimoji="1" lang="ja-JP" altLang="en-US" dirty="0">
              <a:solidFill>
                <a:srgbClr val="3366FF"/>
              </a:solidFill>
            </a:endParaRPr>
          </a:p>
        </p:txBody>
      </p:sp>
      <p:sp>
        <p:nvSpPr>
          <p:cNvPr id="20" name="テキスト ボックス 19"/>
          <p:cNvSpPr txBox="1"/>
          <p:nvPr/>
        </p:nvSpPr>
        <p:spPr>
          <a:xfrm>
            <a:off x="5549972" y="3969553"/>
            <a:ext cx="1147670" cy="369332"/>
          </a:xfrm>
          <a:prstGeom prst="rect">
            <a:avLst/>
          </a:prstGeom>
          <a:noFill/>
        </p:spPr>
        <p:txBody>
          <a:bodyPr wrap="none" rtlCol="0">
            <a:spAutoFit/>
          </a:bodyPr>
          <a:lstStyle/>
          <a:p>
            <a:r>
              <a:rPr kumimoji="1" lang="ja-JP" altLang="en-US" dirty="0" smtClean="0">
                <a:solidFill>
                  <a:srgbClr val="3366FF"/>
                </a:solidFill>
              </a:rPr>
              <a:t>できること</a:t>
            </a:r>
            <a:endParaRPr kumimoji="1" lang="ja-JP" altLang="en-US" dirty="0">
              <a:solidFill>
                <a:srgbClr val="3366FF"/>
              </a:solidFill>
            </a:endParaRPr>
          </a:p>
        </p:txBody>
      </p:sp>
      <p:sp>
        <p:nvSpPr>
          <p:cNvPr id="21" name="テキスト ボックス 20"/>
          <p:cNvSpPr txBox="1"/>
          <p:nvPr/>
        </p:nvSpPr>
        <p:spPr>
          <a:xfrm>
            <a:off x="3768273" y="2029702"/>
            <a:ext cx="1701307" cy="369332"/>
          </a:xfrm>
          <a:prstGeom prst="rect">
            <a:avLst/>
          </a:prstGeom>
          <a:noFill/>
        </p:spPr>
        <p:txBody>
          <a:bodyPr wrap="none" rtlCol="0">
            <a:spAutoFit/>
          </a:bodyPr>
          <a:lstStyle/>
          <a:p>
            <a:r>
              <a:rPr kumimoji="1" lang="ja-JP" altLang="en-US" dirty="0" smtClean="0"/>
              <a:t>お金を稼ぎたい</a:t>
            </a:r>
            <a:endParaRPr kumimoji="1" lang="en-US" altLang="ja-JP" dirty="0" smtClean="0"/>
          </a:p>
        </p:txBody>
      </p:sp>
      <p:sp>
        <p:nvSpPr>
          <p:cNvPr id="22" name="テキスト ボックス 21"/>
          <p:cNvSpPr txBox="1"/>
          <p:nvPr/>
        </p:nvSpPr>
        <p:spPr>
          <a:xfrm>
            <a:off x="2407684" y="4258314"/>
            <a:ext cx="1800493" cy="1200329"/>
          </a:xfrm>
          <a:prstGeom prst="rect">
            <a:avLst/>
          </a:prstGeom>
          <a:noFill/>
        </p:spPr>
        <p:txBody>
          <a:bodyPr wrap="none" rtlCol="0">
            <a:spAutoFit/>
          </a:bodyPr>
          <a:lstStyle/>
          <a:p>
            <a:r>
              <a:rPr lang="ja-JP" altLang="en-US" dirty="0" smtClean="0"/>
              <a:t>研究</a:t>
            </a:r>
            <a:endParaRPr lang="en-US" altLang="ja-JP" dirty="0" smtClean="0"/>
          </a:p>
          <a:p>
            <a:r>
              <a:rPr lang="ja-JP" altLang="en-US" dirty="0" smtClean="0"/>
              <a:t>講義</a:t>
            </a:r>
            <a:endParaRPr lang="en-US" altLang="ja-JP" dirty="0" smtClean="0"/>
          </a:p>
          <a:p>
            <a:r>
              <a:rPr lang="ja-JP" altLang="en-US" dirty="0" smtClean="0"/>
              <a:t>学生の教育活動</a:t>
            </a:r>
            <a:endParaRPr lang="en-US" altLang="ja-JP" dirty="0" smtClean="0"/>
          </a:p>
          <a:p>
            <a:r>
              <a:rPr lang="ja-JP" altLang="en-US" dirty="0"/>
              <a:t>大学の運営</a:t>
            </a:r>
            <a:r>
              <a:rPr lang="ja-JP" altLang="en-US" dirty="0" smtClean="0"/>
              <a:t>業務</a:t>
            </a:r>
            <a:endParaRPr lang="en-US" altLang="ja-JP" dirty="0"/>
          </a:p>
        </p:txBody>
      </p:sp>
      <p:sp>
        <p:nvSpPr>
          <p:cNvPr id="23" name="テキスト ボックス 22"/>
          <p:cNvSpPr txBox="1"/>
          <p:nvPr/>
        </p:nvSpPr>
        <p:spPr>
          <a:xfrm>
            <a:off x="5469580" y="4206482"/>
            <a:ext cx="646331" cy="1200329"/>
          </a:xfrm>
          <a:prstGeom prst="rect">
            <a:avLst/>
          </a:prstGeom>
          <a:noFill/>
        </p:spPr>
        <p:txBody>
          <a:bodyPr wrap="none" rtlCol="0">
            <a:spAutoFit/>
          </a:bodyPr>
          <a:lstStyle/>
          <a:p>
            <a:r>
              <a:rPr kumimoji="1" lang="ja-JP" altLang="en-US" dirty="0" smtClean="0"/>
              <a:t>研究</a:t>
            </a:r>
            <a:endParaRPr kumimoji="1" lang="en-US" altLang="ja-JP" dirty="0" smtClean="0"/>
          </a:p>
          <a:p>
            <a:r>
              <a:rPr kumimoji="1" lang="ja-JP" altLang="en-US" dirty="0" smtClean="0"/>
              <a:t>お金</a:t>
            </a:r>
            <a:endParaRPr kumimoji="1" lang="en-US" altLang="ja-JP" dirty="0" smtClean="0"/>
          </a:p>
          <a:p>
            <a:r>
              <a:rPr lang="ja-JP" altLang="en-US" dirty="0" smtClean="0"/>
              <a:t>能力</a:t>
            </a:r>
            <a:endParaRPr lang="en-US" altLang="ja-JP" dirty="0" smtClean="0"/>
          </a:p>
          <a:p>
            <a:r>
              <a:rPr kumimoji="1" lang="ja-JP" altLang="en-US" dirty="0" smtClean="0"/>
              <a:t>時間</a:t>
            </a:r>
            <a:endParaRPr kumimoji="1" lang="ja-JP" altLang="en-US" dirty="0"/>
          </a:p>
        </p:txBody>
      </p:sp>
      <p:sp>
        <p:nvSpPr>
          <p:cNvPr id="2" name="テキスト ボックス 1"/>
          <p:cNvSpPr txBox="1"/>
          <p:nvPr/>
        </p:nvSpPr>
        <p:spPr>
          <a:xfrm>
            <a:off x="946747" y="5649604"/>
            <a:ext cx="7784102" cy="646331"/>
          </a:xfrm>
          <a:prstGeom prst="rect">
            <a:avLst/>
          </a:prstGeom>
          <a:noFill/>
        </p:spPr>
        <p:txBody>
          <a:bodyPr wrap="none" rtlCol="0">
            <a:spAutoFit/>
          </a:bodyPr>
          <a:lstStyle/>
          <a:p>
            <a:r>
              <a:rPr lang="ja-JP" altLang="en-US" dirty="0" smtClean="0"/>
              <a:t>大学の目的に「金儲け」はないので、大学の枠から出ないと金儲けはできない。</a:t>
            </a:r>
            <a:endParaRPr lang="en-US" altLang="ja-JP" dirty="0" smtClean="0"/>
          </a:p>
          <a:p>
            <a:r>
              <a:rPr kumimoji="1" lang="ja-JP" altLang="en-US" dirty="0" smtClean="0"/>
              <a:t>ただし、「できること」の中に「兼業」があるので、副業という形で実現できる。</a:t>
            </a:r>
            <a:endParaRPr kumimoji="1" lang="ja-JP" altLang="en-US" dirty="0"/>
          </a:p>
        </p:txBody>
      </p:sp>
    </p:spTree>
    <p:extLst>
      <p:ext uri="{BB962C8B-B14F-4D97-AF65-F5344CB8AC3E}">
        <p14:creationId xmlns:p14="http://schemas.microsoft.com/office/powerpoint/2010/main" val="413711252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3768631" y="167294"/>
            <a:ext cx="1795984" cy="369332"/>
          </a:xfrm>
          <a:prstGeom prst="rect">
            <a:avLst/>
          </a:prstGeom>
          <a:noFill/>
        </p:spPr>
        <p:txBody>
          <a:bodyPr wrap="none" rtlCol="0">
            <a:spAutoFit/>
          </a:bodyPr>
          <a:lstStyle/>
          <a:p>
            <a:r>
              <a:rPr kumimoji="1" lang="ja-JP" altLang="en-US" dirty="0" smtClean="0"/>
              <a:t>うまくいかない例</a:t>
            </a:r>
            <a:endParaRPr kumimoji="1" lang="ja-JP" altLang="en-US" dirty="0"/>
          </a:p>
        </p:txBody>
      </p:sp>
      <p:sp>
        <p:nvSpPr>
          <p:cNvPr id="15" name="円/楕円 14"/>
          <p:cNvSpPr/>
          <p:nvPr/>
        </p:nvSpPr>
        <p:spPr>
          <a:xfrm>
            <a:off x="3344734" y="1011038"/>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407684" y="2665799"/>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4225667" y="2615564"/>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986699" y="1375295"/>
            <a:ext cx="1379404" cy="369332"/>
          </a:xfrm>
          <a:prstGeom prst="rect">
            <a:avLst/>
          </a:prstGeom>
          <a:noFill/>
        </p:spPr>
        <p:txBody>
          <a:bodyPr wrap="none" rtlCol="0">
            <a:spAutoFit/>
          </a:bodyPr>
          <a:lstStyle/>
          <a:p>
            <a:r>
              <a:rPr kumimoji="1" lang="ja-JP" altLang="en-US" dirty="0" smtClean="0">
                <a:solidFill>
                  <a:srgbClr val="3366FF"/>
                </a:solidFill>
              </a:rPr>
              <a:t>やりたいこと</a:t>
            </a:r>
            <a:endParaRPr kumimoji="1" lang="ja-JP" altLang="en-US" dirty="0">
              <a:solidFill>
                <a:srgbClr val="3366FF"/>
              </a:solidFill>
            </a:endParaRPr>
          </a:p>
        </p:txBody>
      </p:sp>
      <p:sp>
        <p:nvSpPr>
          <p:cNvPr id="19" name="テキスト ボックス 18"/>
          <p:cNvSpPr txBox="1"/>
          <p:nvPr/>
        </p:nvSpPr>
        <p:spPr>
          <a:xfrm>
            <a:off x="2528799" y="3711788"/>
            <a:ext cx="1192754" cy="369332"/>
          </a:xfrm>
          <a:prstGeom prst="rect">
            <a:avLst/>
          </a:prstGeom>
          <a:noFill/>
        </p:spPr>
        <p:txBody>
          <a:bodyPr wrap="none" rtlCol="0">
            <a:spAutoFit/>
          </a:bodyPr>
          <a:lstStyle/>
          <a:p>
            <a:r>
              <a:rPr kumimoji="1" lang="ja-JP" altLang="en-US" dirty="0" smtClean="0">
                <a:solidFill>
                  <a:srgbClr val="3366FF"/>
                </a:solidFill>
              </a:rPr>
              <a:t>すべきこと</a:t>
            </a:r>
            <a:endParaRPr kumimoji="1" lang="ja-JP" altLang="en-US" dirty="0">
              <a:solidFill>
                <a:srgbClr val="3366FF"/>
              </a:solidFill>
            </a:endParaRPr>
          </a:p>
        </p:txBody>
      </p:sp>
      <p:sp>
        <p:nvSpPr>
          <p:cNvPr id="20" name="テキスト ボックス 19"/>
          <p:cNvSpPr txBox="1"/>
          <p:nvPr/>
        </p:nvSpPr>
        <p:spPr>
          <a:xfrm>
            <a:off x="5645007" y="3684478"/>
            <a:ext cx="1147670" cy="369332"/>
          </a:xfrm>
          <a:prstGeom prst="rect">
            <a:avLst/>
          </a:prstGeom>
          <a:noFill/>
        </p:spPr>
        <p:txBody>
          <a:bodyPr wrap="none" rtlCol="0">
            <a:spAutoFit/>
          </a:bodyPr>
          <a:lstStyle/>
          <a:p>
            <a:r>
              <a:rPr kumimoji="1" lang="ja-JP" altLang="en-US" dirty="0" smtClean="0">
                <a:solidFill>
                  <a:srgbClr val="3366FF"/>
                </a:solidFill>
              </a:rPr>
              <a:t>できること</a:t>
            </a:r>
            <a:endParaRPr kumimoji="1" lang="ja-JP" altLang="en-US" dirty="0">
              <a:solidFill>
                <a:srgbClr val="3366FF"/>
              </a:solidFill>
            </a:endParaRPr>
          </a:p>
        </p:txBody>
      </p:sp>
      <p:sp>
        <p:nvSpPr>
          <p:cNvPr id="21" name="テキスト ボックス 20"/>
          <p:cNvSpPr txBox="1"/>
          <p:nvPr/>
        </p:nvSpPr>
        <p:spPr>
          <a:xfrm>
            <a:off x="3986259" y="1758389"/>
            <a:ext cx="1447932" cy="369332"/>
          </a:xfrm>
          <a:prstGeom prst="rect">
            <a:avLst/>
          </a:prstGeom>
          <a:noFill/>
        </p:spPr>
        <p:txBody>
          <a:bodyPr wrap="none" rtlCol="0">
            <a:spAutoFit/>
          </a:bodyPr>
          <a:lstStyle/>
          <a:p>
            <a:r>
              <a:rPr kumimoji="1" lang="ja-JP" altLang="en-US" dirty="0" smtClean="0"/>
              <a:t>平穏な暮らし</a:t>
            </a:r>
            <a:endParaRPr kumimoji="1" lang="en-US" altLang="ja-JP" dirty="0" smtClean="0"/>
          </a:p>
        </p:txBody>
      </p:sp>
      <p:sp>
        <p:nvSpPr>
          <p:cNvPr id="22" name="テキスト ボックス 21"/>
          <p:cNvSpPr txBox="1"/>
          <p:nvPr/>
        </p:nvSpPr>
        <p:spPr>
          <a:xfrm>
            <a:off x="2502719" y="3999975"/>
            <a:ext cx="1500230" cy="369332"/>
          </a:xfrm>
          <a:prstGeom prst="rect">
            <a:avLst/>
          </a:prstGeom>
          <a:noFill/>
        </p:spPr>
        <p:txBody>
          <a:bodyPr wrap="none" rtlCol="0">
            <a:spAutoFit/>
          </a:bodyPr>
          <a:lstStyle/>
          <a:p>
            <a:r>
              <a:rPr lang="ja-JP" altLang="en-US" dirty="0" smtClean="0"/>
              <a:t>利益を上げる</a:t>
            </a:r>
            <a:endParaRPr lang="en-US" altLang="ja-JP" dirty="0"/>
          </a:p>
        </p:txBody>
      </p:sp>
      <p:sp>
        <p:nvSpPr>
          <p:cNvPr id="23" name="テキスト ボックス 22"/>
          <p:cNvSpPr txBox="1"/>
          <p:nvPr/>
        </p:nvSpPr>
        <p:spPr>
          <a:xfrm>
            <a:off x="5209407" y="3999974"/>
            <a:ext cx="1835751" cy="646331"/>
          </a:xfrm>
          <a:prstGeom prst="rect">
            <a:avLst/>
          </a:prstGeom>
          <a:noFill/>
        </p:spPr>
        <p:txBody>
          <a:bodyPr wrap="square" rtlCol="0">
            <a:spAutoFit/>
          </a:bodyPr>
          <a:lstStyle/>
          <a:p>
            <a:r>
              <a:rPr kumimoji="1" lang="ja-JP" altLang="en-US" dirty="0" smtClean="0"/>
              <a:t>会社の立場で決まっていること</a:t>
            </a:r>
            <a:endParaRPr kumimoji="1" lang="ja-JP" altLang="en-US" dirty="0"/>
          </a:p>
        </p:txBody>
      </p:sp>
      <p:sp>
        <p:nvSpPr>
          <p:cNvPr id="2" name="テキスト ボックス 1"/>
          <p:cNvSpPr txBox="1"/>
          <p:nvPr/>
        </p:nvSpPr>
        <p:spPr>
          <a:xfrm>
            <a:off x="1466611" y="5426608"/>
            <a:ext cx="7485592" cy="646331"/>
          </a:xfrm>
          <a:prstGeom prst="rect">
            <a:avLst/>
          </a:prstGeom>
          <a:noFill/>
        </p:spPr>
        <p:txBody>
          <a:bodyPr wrap="square" rtlCol="0">
            <a:spAutoFit/>
          </a:bodyPr>
          <a:lstStyle/>
          <a:p>
            <a:r>
              <a:rPr kumimoji="1" lang="en-US" altLang="ja-JP" dirty="0" smtClean="0"/>
              <a:t>(</a:t>
            </a:r>
            <a:r>
              <a:rPr kumimoji="1" lang="ja-JP" altLang="en-US" dirty="0" smtClean="0"/>
              <a:t>シ</a:t>
            </a:r>
            <a:r>
              <a:rPr kumimoji="1" lang="en-US" altLang="ja-JP" dirty="0" smtClean="0"/>
              <a:t>×</a:t>
            </a:r>
            <a:r>
              <a:rPr kumimoji="1" lang="ja-JP" altLang="en-US" dirty="0" smtClean="0"/>
              <a:t>ープ）あれ？、なんか</a:t>
            </a:r>
            <a:r>
              <a:rPr lang="ja-JP" altLang="en-US" dirty="0" smtClean="0"/>
              <a:t>韓国にやられちゃってまずいことになったよ！</a:t>
            </a:r>
            <a:endParaRPr lang="en-US" altLang="ja-JP" dirty="0" smtClean="0"/>
          </a:p>
          <a:p>
            <a:r>
              <a:rPr lang="en-US" altLang="ja-JP" dirty="0" smtClean="0"/>
              <a:t>(</a:t>
            </a:r>
            <a:r>
              <a:rPr lang="ja-JP" altLang="en-US" dirty="0" smtClean="0"/>
              <a:t>ユニ</a:t>
            </a:r>
            <a:r>
              <a:rPr lang="en-US" altLang="ja-JP" dirty="0" smtClean="0"/>
              <a:t>×</a:t>
            </a:r>
            <a:r>
              <a:rPr lang="ja-JP" altLang="en-US" dirty="0" smtClean="0"/>
              <a:t>ロ）なんか、店長になれないやつはクビ、っていわれちゃったよ！</a:t>
            </a:r>
            <a:endParaRPr lang="en-US" altLang="ja-JP" dirty="0" smtClean="0"/>
          </a:p>
        </p:txBody>
      </p:sp>
      <p:sp>
        <p:nvSpPr>
          <p:cNvPr id="24" name="テキスト ボックス 23"/>
          <p:cNvSpPr txBox="1"/>
          <p:nvPr/>
        </p:nvSpPr>
        <p:spPr>
          <a:xfrm>
            <a:off x="3776151" y="641706"/>
            <a:ext cx="1800493" cy="369332"/>
          </a:xfrm>
          <a:prstGeom prst="rect">
            <a:avLst/>
          </a:prstGeom>
          <a:noFill/>
        </p:spPr>
        <p:txBody>
          <a:bodyPr wrap="none" rtlCol="0">
            <a:spAutoFit/>
          </a:bodyPr>
          <a:lstStyle/>
          <a:p>
            <a:r>
              <a:rPr kumimoji="1" lang="ja-JP" altLang="en-US" dirty="0" smtClean="0"/>
              <a:t>大企業の会社員</a:t>
            </a:r>
            <a:endParaRPr kumimoji="1" lang="en-US" altLang="ja-JP" dirty="0" smtClean="0"/>
          </a:p>
        </p:txBody>
      </p:sp>
      <p:sp>
        <p:nvSpPr>
          <p:cNvPr id="3" name="テキスト ボックス 2"/>
          <p:cNvSpPr txBox="1"/>
          <p:nvPr/>
        </p:nvSpPr>
        <p:spPr>
          <a:xfrm>
            <a:off x="1814222" y="6204146"/>
            <a:ext cx="5576767" cy="369332"/>
          </a:xfrm>
          <a:prstGeom prst="rect">
            <a:avLst/>
          </a:prstGeom>
          <a:noFill/>
        </p:spPr>
        <p:txBody>
          <a:bodyPr wrap="none" rtlCol="0">
            <a:spAutoFit/>
          </a:bodyPr>
          <a:lstStyle/>
          <a:p>
            <a:r>
              <a:rPr kumimoji="1" lang="ja-JP" altLang="en-US" dirty="0" smtClean="0"/>
              <a:t>「企業」という枠組みは、本来は「平穏」とは相容れない。</a:t>
            </a:r>
            <a:endParaRPr kumimoji="1" lang="ja-JP" altLang="en-US" dirty="0"/>
          </a:p>
        </p:txBody>
      </p:sp>
      <p:sp>
        <p:nvSpPr>
          <p:cNvPr id="25" name="テキスト ボックス 24"/>
          <p:cNvSpPr txBox="1"/>
          <p:nvPr/>
        </p:nvSpPr>
        <p:spPr>
          <a:xfrm>
            <a:off x="4115641" y="2127721"/>
            <a:ext cx="1250462" cy="369332"/>
          </a:xfrm>
          <a:prstGeom prst="rect">
            <a:avLst/>
          </a:prstGeom>
          <a:noFill/>
        </p:spPr>
        <p:txBody>
          <a:bodyPr wrap="none" rtlCol="0">
            <a:spAutoFit/>
          </a:bodyPr>
          <a:lstStyle/>
          <a:p>
            <a:r>
              <a:rPr kumimoji="1" lang="ja-JP" altLang="en-US" dirty="0" smtClean="0"/>
              <a:t>お金を稼ぐ</a:t>
            </a:r>
            <a:endParaRPr kumimoji="1" lang="en-US" altLang="ja-JP" dirty="0" smtClean="0"/>
          </a:p>
        </p:txBody>
      </p:sp>
    </p:spTree>
    <p:extLst>
      <p:ext uri="{BB962C8B-B14F-4D97-AF65-F5344CB8AC3E}">
        <p14:creationId xmlns:p14="http://schemas.microsoft.com/office/powerpoint/2010/main" val="37503651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2539905" y="167294"/>
            <a:ext cx="4182756" cy="369332"/>
          </a:xfrm>
          <a:prstGeom prst="rect">
            <a:avLst/>
          </a:prstGeom>
          <a:noFill/>
        </p:spPr>
        <p:txBody>
          <a:bodyPr wrap="none" rtlCol="0">
            <a:spAutoFit/>
          </a:bodyPr>
          <a:lstStyle/>
          <a:p>
            <a:r>
              <a:rPr kumimoji="1" lang="ja-JP" altLang="en-US" dirty="0" smtClean="0"/>
              <a:t>大学という枠組みの中での「学生」の場合</a:t>
            </a:r>
            <a:endParaRPr kumimoji="1" lang="ja-JP" altLang="en-US" dirty="0"/>
          </a:p>
        </p:txBody>
      </p:sp>
      <p:sp>
        <p:nvSpPr>
          <p:cNvPr id="15" name="円/楕円 14"/>
          <p:cNvSpPr/>
          <p:nvPr/>
        </p:nvSpPr>
        <p:spPr>
          <a:xfrm>
            <a:off x="3146451" y="1894253"/>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209401" y="3549014"/>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4027384" y="3498779"/>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788416" y="2258510"/>
            <a:ext cx="1379404" cy="369332"/>
          </a:xfrm>
          <a:prstGeom prst="rect">
            <a:avLst/>
          </a:prstGeom>
          <a:noFill/>
        </p:spPr>
        <p:txBody>
          <a:bodyPr wrap="none" rtlCol="0">
            <a:spAutoFit/>
          </a:bodyPr>
          <a:lstStyle/>
          <a:p>
            <a:r>
              <a:rPr kumimoji="1" lang="ja-JP" altLang="en-US" dirty="0" smtClean="0">
                <a:solidFill>
                  <a:srgbClr val="3366FF"/>
                </a:solidFill>
              </a:rPr>
              <a:t>やりたいこと</a:t>
            </a:r>
            <a:endParaRPr kumimoji="1" lang="ja-JP" altLang="en-US" dirty="0">
              <a:solidFill>
                <a:srgbClr val="3366FF"/>
              </a:solidFill>
            </a:endParaRPr>
          </a:p>
        </p:txBody>
      </p:sp>
      <p:sp>
        <p:nvSpPr>
          <p:cNvPr id="19" name="テキスト ボックス 18"/>
          <p:cNvSpPr txBox="1"/>
          <p:nvPr/>
        </p:nvSpPr>
        <p:spPr>
          <a:xfrm>
            <a:off x="2330516" y="4595003"/>
            <a:ext cx="1192754" cy="369332"/>
          </a:xfrm>
          <a:prstGeom prst="rect">
            <a:avLst/>
          </a:prstGeom>
          <a:noFill/>
        </p:spPr>
        <p:txBody>
          <a:bodyPr wrap="none" rtlCol="0">
            <a:spAutoFit/>
          </a:bodyPr>
          <a:lstStyle/>
          <a:p>
            <a:r>
              <a:rPr kumimoji="1" lang="ja-JP" altLang="en-US" dirty="0" smtClean="0">
                <a:solidFill>
                  <a:srgbClr val="3366FF"/>
                </a:solidFill>
              </a:rPr>
              <a:t>すべきこと</a:t>
            </a:r>
            <a:endParaRPr kumimoji="1" lang="ja-JP" altLang="en-US" dirty="0">
              <a:solidFill>
                <a:srgbClr val="3366FF"/>
              </a:solidFill>
            </a:endParaRPr>
          </a:p>
        </p:txBody>
      </p:sp>
      <p:sp>
        <p:nvSpPr>
          <p:cNvPr id="20" name="テキスト ボックス 19"/>
          <p:cNvSpPr txBox="1"/>
          <p:nvPr/>
        </p:nvSpPr>
        <p:spPr>
          <a:xfrm>
            <a:off x="5182686" y="4567693"/>
            <a:ext cx="1147670" cy="369332"/>
          </a:xfrm>
          <a:prstGeom prst="rect">
            <a:avLst/>
          </a:prstGeom>
          <a:noFill/>
        </p:spPr>
        <p:txBody>
          <a:bodyPr wrap="none" rtlCol="0">
            <a:spAutoFit/>
          </a:bodyPr>
          <a:lstStyle/>
          <a:p>
            <a:r>
              <a:rPr kumimoji="1" lang="ja-JP" altLang="en-US" dirty="0" smtClean="0">
                <a:solidFill>
                  <a:srgbClr val="3366FF"/>
                </a:solidFill>
              </a:rPr>
              <a:t>できること</a:t>
            </a:r>
            <a:endParaRPr kumimoji="1" lang="ja-JP" altLang="en-US" dirty="0">
              <a:solidFill>
                <a:srgbClr val="3366FF"/>
              </a:solidFill>
            </a:endParaRPr>
          </a:p>
        </p:txBody>
      </p:sp>
      <p:sp>
        <p:nvSpPr>
          <p:cNvPr id="10" name="テキスト ボックス 9"/>
          <p:cNvSpPr txBox="1"/>
          <p:nvPr/>
        </p:nvSpPr>
        <p:spPr>
          <a:xfrm>
            <a:off x="3146451" y="552819"/>
            <a:ext cx="4124541" cy="923330"/>
          </a:xfrm>
          <a:prstGeom prst="rect">
            <a:avLst/>
          </a:prstGeom>
          <a:noFill/>
        </p:spPr>
        <p:txBody>
          <a:bodyPr wrap="square" rtlCol="0">
            <a:spAutoFit/>
          </a:bodyPr>
          <a:lstStyle/>
          <a:p>
            <a:r>
              <a:rPr kumimoji="1" lang="ja-JP" altLang="en-US" dirty="0" smtClean="0"/>
              <a:t>「すべきこと」を通じて、</a:t>
            </a:r>
            <a:endParaRPr kumimoji="1" lang="en-US" altLang="ja-JP" dirty="0" smtClean="0"/>
          </a:p>
          <a:p>
            <a:r>
              <a:rPr kumimoji="1" lang="ja-JP" altLang="en-US" dirty="0" smtClean="0"/>
              <a:t>「できること」を増やし、</a:t>
            </a:r>
            <a:endParaRPr kumimoji="1" lang="en-US" altLang="ja-JP" dirty="0" smtClean="0"/>
          </a:p>
          <a:p>
            <a:r>
              <a:rPr lang="ja-JP" altLang="en-US" dirty="0" smtClean="0"/>
              <a:t>「やりたいこと」ができるようにするところ</a:t>
            </a:r>
            <a:endParaRPr kumimoji="1" lang="ja-JP" altLang="en-US" dirty="0"/>
          </a:p>
        </p:txBody>
      </p:sp>
      <p:sp>
        <p:nvSpPr>
          <p:cNvPr id="4" name="テキスト ボックス 3"/>
          <p:cNvSpPr txBox="1"/>
          <p:nvPr/>
        </p:nvSpPr>
        <p:spPr>
          <a:xfrm>
            <a:off x="2517415" y="5187975"/>
            <a:ext cx="1258071" cy="369332"/>
          </a:xfrm>
          <a:prstGeom prst="rect">
            <a:avLst/>
          </a:prstGeom>
          <a:noFill/>
        </p:spPr>
        <p:txBody>
          <a:bodyPr wrap="square" rtlCol="0">
            <a:spAutoFit/>
          </a:bodyPr>
          <a:lstStyle/>
          <a:p>
            <a:r>
              <a:rPr lang="ja-JP" altLang="en-US" dirty="0" smtClean="0"/>
              <a:t>単位取得</a:t>
            </a:r>
            <a:endParaRPr kumimoji="1" lang="ja-JP" altLang="en-US" dirty="0"/>
          </a:p>
        </p:txBody>
      </p:sp>
      <p:sp>
        <p:nvSpPr>
          <p:cNvPr id="25" name="テキスト ボックス 24"/>
          <p:cNvSpPr txBox="1"/>
          <p:nvPr/>
        </p:nvSpPr>
        <p:spPr>
          <a:xfrm>
            <a:off x="4899454" y="5151329"/>
            <a:ext cx="2336229" cy="646331"/>
          </a:xfrm>
          <a:prstGeom prst="rect">
            <a:avLst/>
          </a:prstGeom>
          <a:noFill/>
        </p:spPr>
        <p:txBody>
          <a:bodyPr wrap="square" rtlCol="0">
            <a:spAutoFit/>
          </a:bodyPr>
          <a:lstStyle/>
          <a:p>
            <a:r>
              <a:rPr lang="ja-JP" altLang="en-US" dirty="0" smtClean="0"/>
              <a:t>大学の設備、資金</a:t>
            </a:r>
          </a:p>
          <a:p>
            <a:r>
              <a:rPr lang="ja-JP" altLang="en-US" dirty="0" smtClean="0"/>
              <a:t>自由時間</a:t>
            </a:r>
            <a:endParaRPr lang="en-US" altLang="ja-JP" dirty="0" smtClean="0"/>
          </a:p>
        </p:txBody>
      </p:sp>
    </p:spTree>
    <p:extLst>
      <p:ext uri="{BB962C8B-B14F-4D97-AF65-F5344CB8AC3E}">
        <p14:creationId xmlns:p14="http://schemas.microsoft.com/office/powerpoint/2010/main" val="383144861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2539905" y="167294"/>
            <a:ext cx="4182756" cy="369332"/>
          </a:xfrm>
          <a:prstGeom prst="rect">
            <a:avLst/>
          </a:prstGeom>
          <a:noFill/>
        </p:spPr>
        <p:txBody>
          <a:bodyPr wrap="none" rtlCol="0">
            <a:spAutoFit/>
          </a:bodyPr>
          <a:lstStyle/>
          <a:p>
            <a:r>
              <a:rPr kumimoji="1" lang="ja-JP" altLang="en-US" dirty="0" smtClean="0"/>
              <a:t>大学という枠組みの中での「学生」の場合</a:t>
            </a:r>
            <a:endParaRPr kumimoji="1" lang="ja-JP" altLang="en-US" dirty="0"/>
          </a:p>
        </p:txBody>
      </p:sp>
      <p:sp>
        <p:nvSpPr>
          <p:cNvPr id="15" name="円/楕円 14"/>
          <p:cNvSpPr/>
          <p:nvPr/>
        </p:nvSpPr>
        <p:spPr>
          <a:xfrm>
            <a:off x="3268732" y="1132253"/>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2331682" y="2787014"/>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4149665" y="2736779"/>
            <a:ext cx="2673440" cy="2673440"/>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910697" y="1496510"/>
            <a:ext cx="1379404" cy="369332"/>
          </a:xfrm>
          <a:prstGeom prst="rect">
            <a:avLst/>
          </a:prstGeom>
          <a:noFill/>
        </p:spPr>
        <p:txBody>
          <a:bodyPr wrap="none" rtlCol="0">
            <a:spAutoFit/>
          </a:bodyPr>
          <a:lstStyle/>
          <a:p>
            <a:r>
              <a:rPr kumimoji="1" lang="ja-JP" altLang="en-US" dirty="0" smtClean="0">
                <a:solidFill>
                  <a:srgbClr val="3366FF"/>
                </a:solidFill>
              </a:rPr>
              <a:t>やりたいこと</a:t>
            </a:r>
            <a:endParaRPr kumimoji="1" lang="ja-JP" altLang="en-US" dirty="0">
              <a:solidFill>
                <a:srgbClr val="3366FF"/>
              </a:solidFill>
            </a:endParaRPr>
          </a:p>
        </p:txBody>
      </p:sp>
      <p:sp>
        <p:nvSpPr>
          <p:cNvPr id="19" name="テキスト ボックス 18"/>
          <p:cNvSpPr txBox="1"/>
          <p:nvPr/>
        </p:nvSpPr>
        <p:spPr>
          <a:xfrm>
            <a:off x="2452797" y="3833003"/>
            <a:ext cx="1192754" cy="369332"/>
          </a:xfrm>
          <a:prstGeom prst="rect">
            <a:avLst/>
          </a:prstGeom>
          <a:noFill/>
        </p:spPr>
        <p:txBody>
          <a:bodyPr wrap="none" rtlCol="0">
            <a:spAutoFit/>
          </a:bodyPr>
          <a:lstStyle/>
          <a:p>
            <a:r>
              <a:rPr kumimoji="1" lang="ja-JP" altLang="en-US" dirty="0" smtClean="0">
                <a:solidFill>
                  <a:srgbClr val="3366FF"/>
                </a:solidFill>
              </a:rPr>
              <a:t>すべきこと</a:t>
            </a:r>
            <a:endParaRPr kumimoji="1" lang="ja-JP" altLang="en-US" dirty="0">
              <a:solidFill>
                <a:srgbClr val="3366FF"/>
              </a:solidFill>
            </a:endParaRPr>
          </a:p>
        </p:txBody>
      </p:sp>
      <p:sp>
        <p:nvSpPr>
          <p:cNvPr id="20" name="テキスト ボックス 19"/>
          <p:cNvSpPr txBox="1"/>
          <p:nvPr/>
        </p:nvSpPr>
        <p:spPr>
          <a:xfrm>
            <a:off x="5304967" y="3805693"/>
            <a:ext cx="1147670" cy="369332"/>
          </a:xfrm>
          <a:prstGeom prst="rect">
            <a:avLst/>
          </a:prstGeom>
          <a:noFill/>
        </p:spPr>
        <p:txBody>
          <a:bodyPr wrap="none" rtlCol="0">
            <a:spAutoFit/>
          </a:bodyPr>
          <a:lstStyle/>
          <a:p>
            <a:r>
              <a:rPr kumimoji="1" lang="ja-JP" altLang="en-US" dirty="0" smtClean="0">
                <a:solidFill>
                  <a:srgbClr val="3366FF"/>
                </a:solidFill>
              </a:rPr>
              <a:t>できること</a:t>
            </a:r>
            <a:endParaRPr kumimoji="1" lang="ja-JP" altLang="en-US" dirty="0">
              <a:solidFill>
                <a:srgbClr val="3366FF"/>
              </a:solidFill>
            </a:endParaRPr>
          </a:p>
        </p:txBody>
      </p:sp>
      <p:sp>
        <p:nvSpPr>
          <p:cNvPr id="21" name="テキスト ボックス 20"/>
          <p:cNvSpPr txBox="1"/>
          <p:nvPr/>
        </p:nvSpPr>
        <p:spPr>
          <a:xfrm>
            <a:off x="3215000" y="1928309"/>
            <a:ext cx="2832025" cy="369332"/>
          </a:xfrm>
          <a:prstGeom prst="rect">
            <a:avLst/>
          </a:prstGeom>
          <a:noFill/>
        </p:spPr>
        <p:txBody>
          <a:bodyPr wrap="none" rtlCol="0">
            <a:spAutoFit/>
          </a:bodyPr>
          <a:lstStyle/>
          <a:p>
            <a:r>
              <a:rPr lang="ja-JP" altLang="en-US" dirty="0" smtClean="0"/>
              <a:t>とにかく卒業認定書をもらう</a:t>
            </a:r>
            <a:endParaRPr kumimoji="1" lang="en-US" altLang="ja-JP" dirty="0" smtClean="0"/>
          </a:p>
        </p:txBody>
      </p:sp>
      <p:sp>
        <p:nvSpPr>
          <p:cNvPr id="2" name="テキスト ボックス 1"/>
          <p:cNvSpPr txBox="1"/>
          <p:nvPr/>
        </p:nvSpPr>
        <p:spPr>
          <a:xfrm>
            <a:off x="3372401" y="673835"/>
            <a:ext cx="2435282" cy="369332"/>
          </a:xfrm>
          <a:prstGeom prst="rect">
            <a:avLst/>
          </a:prstGeom>
          <a:solidFill>
            <a:srgbClr val="E6B9B8"/>
          </a:solidFill>
        </p:spPr>
        <p:txBody>
          <a:bodyPr wrap="none" rtlCol="0">
            <a:spAutoFit/>
          </a:bodyPr>
          <a:lstStyle/>
          <a:p>
            <a:r>
              <a:rPr kumimoji="1" lang="ja-JP" altLang="en-US" dirty="0" smtClean="0"/>
              <a:t>よくある今一なパターン</a:t>
            </a:r>
            <a:endParaRPr kumimoji="1" lang="ja-JP" altLang="en-US" dirty="0"/>
          </a:p>
        </p:txBody>
      </p:sp>
      <p:sp>
        <p:nvSpPr>
          <p:cNvPr id="5" name="テキスト ボックス 4"/>
          <p:cNvSpPr txBox="1"/>
          <p:nvPr/>
        </p:nvSpPr>
        <p:spPr>
          <a:xfrm>
            <a:off x="288131" y="1597881"/>
            <a:ext cx="2090031" cy="1200329"/>
          </a:xfrm>
          <a:prstGeom prst="rect">
            <a:avLst/>
          </a:prstGeom>
          <a:noFill/>
        </p:spPr>
        <p:txBody>
          <a:bodyPr wrap="square" rtlCol="0">
            <a:spAutoFit/>
          </a:bodyPr>
          <a:lstStyle/>
          <a:p>
            <a:r>
              <a:rPr lang="en-US" altLang="en-US" dirty="0" smtClean="0"/>
              <a:t>単位認定に必要な最小限度のこと</a:t>
            </a:r>
            <a:r>
              <a:rPr lang="ja-JP" altLang="en-US" dirty="0" smtClean="0"/>
              <a:t>は何かを考え、それだけやる。</a:t>
            </a:r>
            <a:endParaRPr kumimoji="1" lang="ja-JP" altLang="en-US" dirty="0"/>
          </a:p>
        </p:txBody>
      </p:sp>
      <p:sp>
        <p:nvSpPr>
          <p:cNvPr id="9" name="テキスト ボックス 8"/>
          <p:cNvSpPr txBox="1"/>
          <p:nvPr/>
        </p:nvSpPr>
        <p:spPr>
          <a:xfrm>
            <a:off x="622965" y="5603069"/>
            <a:ext cx="8069232" cy="1200329"/>
          </a:xfrm>
          <a:prstGeom prst="rect">
            <a:avLst/>
          </a:prstGeom>
          <a:solidFill>
            <a:srgbClr val="E6B9B8"/>
          </a:solidFill>
        </p:spPr>
        <p:txBody>
          <a:bodyPr wrap="square" rtlCol="0">
            <a:spAutoFit/>
          </a:bodyPr>
          <a:lstStyle/>
          <a:p>
            <a:r>
              <a:rPr kumimoji="1" lang="ja-JP" altLang="en-US" dirty="0" smtClean="0"/>
              <a:t>・もったいない。</a:t>
            </a:r>
            <a:endParaRPr kumimoji="1" lang="en-US" altLang="ja-JP" dirty="0" smtClean="0"/>
          </a:p>
          <a:p>
            <a:r>
              <a:rPr lang="ja-JP" altLang="en-US" dirty="0" smtClean="0"/>
              <a:t>・自分が考える「すべきこと」と世の中の考える「すべきこと」が一致しているか？</a:t>
            </a:r>
            <a:endParaRPr lang="en-US" altLang="ja-JP" dirty="0" smtClean="0"/>
          </a:p>
          <a:p>
            <a:r>
              <a:rPr kumimoji="1" lang="ja-JP" altLang="en-US" dirty="0" smtClean="0"/>
              <a:t>・ただし、「皆さんの能力」</a:t>
            </a:r>
            <a:r>
              <a:rPr kumimoji="1" lang="en-US" altLang="ja-JP" dirty="0" smtClean="0"/>
              <a:t> &gt;&gt; </a:t>
            </a:r>
            <a:r>
              <a:rPr kumimoji="1" lang="ja-JP" altLang="en-US" dirty="0" smtClean="0"/>
              <a:t>「すべきこと」、の場合はこれでもよい（ただし、この場合は大学にいる必要もない）。</a:t>
            </a:r>
            <a:endParaRPr kumimoji="1" lang="ja-JP" altLang="en-US" dirty="0"/>
          </a:p>
        </p:txBody>
      </p:sp>
      <p:sp>
        <p:nvSpPr>
          <p:cNvPr id="24" name="テキスト ボックス 23"/>
          <p:cNvSpPr txBox="1"/>
          <p:nvPr/>
        </p:nvSpPr>
        <p:spPr>
          <a:xfrm>
            <a:off x="4932382" y="4519644"/>
            <a:ext cx="2336229" cy="646331"/>
          </a:xfrm>
          <a:prstGeom prst="rect">
            <a:avLst/>
          </a:prstGeom>
          <a:noFill/>
        </p:spPr>
        <p:txBody>
          <a:bodyPr wrap="square" rtlCol="0">
            <a:spAutoFit/>
          </a:bodyPr>
          <a:lstStyle/>
          <a:p>
            <a:r>
              <a:rPr lang="ja-JP" altLang="en-US" dirty="0" smtClean="0"/>
              <a:t>大学の設備、資金</a:t>
            </a:r>
            <a:endParaRPr lang="en-US" altLang="ja-JP" dirty="0" smtClean="0"/>
          </a:p>
          <a:p>
            <a:r>
              <a:rPr lang="ja-JP" altLang="en-US" dirty="0" smtClean="0"/>
              <a:t>自由時間</a:t>
            </a:r>
            <a:endParaRPr lang="en-US" altLang="ja-JP" dirty="0" smtClean="0"/>
          </a:p>
        </p:txBody>
      </p:sp>
      <p:sp>
        <p:nvSpPr>
          <p:cNvPr id="25" name="右矢印 24"/>
          <p:cNvSpPr/>
          <p:nvPr/>
        </p:nvSpPr>
        <p:spPr>
          <a:xfrm rot="10800000">
            <a:off x="2378163" y="1958302"/>
            <a:ext cx="784123" cy="2650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6" name="右矢印 25"/>
          <p:cNvSpPr/>
          <p:nvPr/>
        </p:nvSpPr>
        <p:spPr>
          <a:xfrm rot="1790967">
            <a:off x="1028695" y="3064718"/>
            <a:ext cx="1937579" cy="33130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2721908" y="4644179"/>
            <a:ext cx="1258071" cy="369332"/>
          </a:xfrm>
          <a:prstGeom prst="rect">
            <a:avLst/>
          </a:prstGeom>
          <a:noFill/>
        </p:spPr>
        <p:txBody>
          <a:bodyPr wrap="square" rtlCol="0">
            <a:spAutoFit/>
          </a:bodyPr>
          <a:lstStyle/>
          <a:p>
            <a:r>
              <a:rPr lang="ja-JP" altLang="en-US" dirty="0" smtClean="0"/>
              <a:t>単位取得</a:t>
            </a:r>
            <a:endParaRPr kumimoji="1" lang="ja-JP" altLang="en-US" dirty="0"/>
          </a:p>
        </p:txBody>
      </p:sp>
    </p:spTree>
    <p:extLst>
      <p:ext uri="{BB962C8B-B14F-4D97-AF65-F5344CB8AC3E}">
        <p14:creationId xmlns:p14="http://schemas.microsoft.com/office/powerpoint/2010/main" val="71562562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314</TotalTime>
  <Words>1783</Words>
  <Application>Microsoft Macintosh PowerPoint</Application>
  <PresentationFormat>画面に合わせる (4:3)</PresentationFormat>
  <Paragraphs>198</Paragraphs>
  <Slides>20</Slides>
  <Notes>0</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ホワイト</vt:lpstr>
      <vt:lpstr>卒業研究の進め方</vt:lpstr>
      <vt:lpstr>研究室での生活</vt:lpstr>
      <vt:lpstr>卒論と学生実験の違い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卒論は何の役に立つのか？</vt:lpstr>
      <vt:lpstr>PowerPoint プレゼンテーション</vt:lpstr>
      <vt:lpstr>卒業研究の評価ポイント</vt:lpstr>
      <vt:lpstr>考えるべきこと、やるべきこと、とは？</vt:lpstr>
      <vt:lpstr>卒業研究の進め方</vt:lpstr>
      <vt:lpstr>PowerPoint プレゼンテーション</vt:lpstr>
      <vt:lpstr>宿題</vt:lpstr>
    </vt:vector>
  </TitlesOfParts>
  <Company>大阪大学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 亮</dc:creator>
  <cp:lastModifiedBy>山田 亮</cp:lastModifiedBy>
  <cp:revision>388</cp:revision>
  <dcterms:created xsi:type="dcterms:W3CDTF">2013-04-02T00:09:22Z</dcterms:created>
  <dcterms:modified xsi:type="dcterms:W3CDTF">2013-04-05T02:43:26Z</dcterms:modified>
</cp:coreProperties>
</file>