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9" d="100"/>
          <a:sy n="79" d="100"/>
        </p:scale>
        <p:origin x="-9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8107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3339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750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8845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9557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3033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0699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992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6212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19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9097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6DDE7-9513-AF4C-91C4-0046DBA8E34E}" type="datetimeFigureOut">
              <a:rPr kumimoji="1" lang="ja-JP" altLang="en-US" smtClean="0"/>
              <a:t>15/10/16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C9F7-F4C8-2A40-A841-DC20966302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171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933344" y="1559021"/>
            <a:ext cx="2387053" cy="1022968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5168028" y="265613"/>
            <a:ext cx="199901" cy="1293407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050439" y="512536"/>
            <a:ext cx="446813" cy="44681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628574" y="2076383"/>
            <a:ext cx="1304770" cy="176374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2945134" y="1805945"/>
            <a:ext cx="717254" cy="717254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矢印コネクタ 9"/>
          <p:cNvCxnSpPr/>
          <p:nvPr/>
        </p:nvCxnSpPr>
        <p:spPr>
          <a:xfrm>
            <a:off x="3498266" y="2146931"/>
            <a:ext cx="529150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円/楕円 10"/>
          <p:cNvSpPr/>
          <p:nvPr/>
        </p:nvSpPr>
        <p:spPr>
          <a:xfrm>
            <a:off x="4309630" y="1858843"/>
            <a:ext cx="435079" cy="43507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3815291" y="641876"/>
            <a:ext cx="1235148" cy="152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309630" y="500778"/>
            <a:ext cx="446813" cy="44681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239076" y="1862305"/>
            <a:ext cx="725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ORG2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820347" y="1235854"/>
            <a:ext cx="12070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E-gun</a:t>
            </a:r>
            <a:r>
              <a:rPr lang="en-US" altLang="ja-JP" dirty="0" smtClean="0"/>
              <a:t>(3</a:t>
            </a:r>
            <a:r>
              <a:rPr lang="ja-JP" altLang="en-US" dirty="0" smtClean="0"/>
              <a:t>連</a:t>
            </a:r>
            <a:r>
              <a:rPr lang="en-US" altLang="ja-JP" dirty="0" smtClean="0"/>
              <a:t>)</a:t>
            </a:r>
          </a:p>
          <a:p>
            <a:r>
              <a:rPr lang="en-US" altLang="ja-JP" dirty="0" smtClean="0"/>
              <a:t>Ni, Co, …</a:t>
            </a:r>
            <a:endParaRPr kumimoji="1" lang="en-US" altLang="ja-JP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104035" y="552021"/>
            <a:ext cx="371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Al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208900" y="552021"/>
            <a:ext cx="725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ORG1</a:t>
            </a:r>
          </a:p>
        </p:txBody>
      </p:sp>
      <p:sp>
        <p:nvSpPr>
          <p:cNvPr id="2" name="円/楕円 1"/>
          <p:cNvSpPr/>
          <p:nvPr/>
        </p:nvSpPr>
        <p:spPr>
          <a:xfrm>
            <a:off x="7180302" y="3703415"/>
            <a:ext cx="470355" cy="4703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円/楕円 18"/>
          <p:cNvSpPr/>
          <p:nvPr/>
        </p:nvSpPr>
        <p:spPr>
          <a:xfrm>
            <a:off x="6057328" y="3703415"/>
            <a:ext cx="470355" cy="4703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/楕円 19"/>
          <p:cNvSpPr/>
          <p:nvPr/>
        </p:nvSpPr>
        <p:spPr>
          <a:xfrm>
            <a:off x="4934354" y="3703415"/>
            <a:ext cx="470355" cy="4703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円/楕円 20"/>
          <p:cNvSpPr/>
          <p:nvPr/>
        </p:nvSpPr>
        <p:spPr>
          <a:xfrm>
            <a:off x="3811380" y="3703415"/>
            <a:ext cx="470355" cy="47035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16167" y="3380200"/>
            <a:ext cx="725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ORG3</a:t>
            </a:r>
            <a:endParaRPr kumimoji="1" lang="ja-JP" altLang="en-US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7109283" y="3526559"/>
            <a:ext cx="970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スパッタ</a:t>
            </a:r>
            <a:endParaRPr kumimoji="1" lang="ja-JP" altLang="en-US" dirty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727615" y="4026521"/>
            <a:ext cx="1299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ガラスベルジャー</a:t>
            </a:r>
            <a:endParaRPr kumimoji="1" lang="ja-JP" altLang="en-US" sz="12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4788847" y="3278267"/>
            <a:ext cx="15696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測定用</a:t>
            </a:r>
            <a:endParaRPr kumimoji="1" lang="en-US" altLang="ja-JP" dirty="0" smtClean="0"/>
          </a:p>
          <a:p>
            <a:r>
              <a:rPr lang="ja-JP" altLang="en-US" dirty="0" smtClean="0"/>
              <a:t>（</a:t>
            </a:r>
            <a:r>
              <a:rPr kumimoji="1" lang="ja-JP" altLang="en-US" dirty="0" smtClean="0"/>
              <a:t>顕微鏡対応）</a:t>
            </a:r>
            <a:endParaRPr kumimoji="1" lang="ja-JP" altLang="en-US" dirty="0"/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000323" y="3341893"/>
            <a:ext cx="17238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低温プローバー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1763832" y="4695502"/>
            <a:ext cx="7255230" cy="160656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円/楕円 26"/>
          <p:cNvSpPr/>
          <p:nvPr/>
        </p:nvSpPr>
        <p:spPr>
          <a:xfrm>
            <a:off x="7584013" y="5232422"/>
            <a:ext cx="552638" cy="552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7180302" y="4863090"/>
            <a:ext cx="14589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Au/Cr (E-gun)</a:t>
            </a:r>
            <a:endParaRPr kumimoji="1" lang="ja-JP" altLang="en-US" dirty="0"/>
          </a:p>
        </p:txBody>
      </p:sp>
      <p:sp>
        <p:nvSpPr>
          <p:cNvPr id="29" name="円/楕円 28"/>
          <p:cNvSpPr/>
          <p:nvPr/>
        </p:nvSpPr>
        <p:spPr>
          <a:xfrm>
            <a:off x="3109750" y="5785060"/>
            <a:ext cx="552638" cy="55263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742689" y="5415728"/>
            <a:ext cx="1284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プローバー</a:t>
            </a:r>
            <a:endParaRPr kumimoji="1" lang="ja-JP" altLang="en-US" dirty="0"/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3381085" y="4965448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 smtClean="0"/>
              <a:t>前室</a:t>
            </a:r>
            <a:endParaRPr kumimoji="1" lang="ja-JP" altLang="en-US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4027416" y="2286906"/>
            <a:ext cx="12991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/>
              <a:t>ガラスベルジャー</a:t>
            </a:r>
            <a:endParaRPr kumimoji="1" lang="ja-JP" altLang="en-US" sz="1200" dirty="0"/>
          </a:p>
        </p:txBody>
      </p:sp>
      <p:cxnSp>
        <p:nvCxnSpPr>
          <p:cNvPr id="36" name="直線矢印コネクタ 35"/>
          <p:cNvCxnSpPr>
            <a:stCxn id="5" idx="0"/>
          </p:cNvCxnSpPr>
          <p:nvPr/>
        </p:nvCxnSpPr>
        <p:spPr>
          <a:xfrm>
            <a:off x="5267979" y="265613"/>
            <a:ext cx="23314" cy="1471887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263602" y="274997"/>
            <a:ext cx="1500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ポンプ配置表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91132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5631139"/>
              </p:ext>
            </p:extLst>
          </p:nvPr>
        </p:nvGraphicFramePr>
        <p:xfrm>
          <a:off x="188144" y="409311"/>
          <a:ext cx="8678050" cy="6283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1390"/>
                <a:gridCol w="1035993"/>
                <a:gridCol w="1609397"/>
                <a:gridCol w="1589998"/>
                <a:gridCol w="1553233"/>
                <a:gridCol w="171803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チャンバ名称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使用目的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標準</a:t>
                      </a:r>
                      <a:r>
                        <a:rPr kumimoji="1" lang="en-US" altLang="ja-JP" sz="1200" baseline="0" dirty="0" smtClean="0"/>
                        <a:t> base pressure </a:t>
                      </a:r>
                    </a:p>
                    <a:p>
                      <a:r>
                        <a:rPr kumimoji="1" lang="en-US" altLang="ja-JP" sz="1200" baseline="0" dirty="0" smtClean="0"/>
                        <a:t>/ Pa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チャンバ形態</a:t>
                      </a:r>
                      <a:r>
                        <a:rPr kumimoji="1" lang="en-US" altLang="ja-JP" sz="1200" dirty="0" smtClean="0"/>
                        <a:t>/</a:t>
                      </a:r>
                      <a:r>
                        <a:rPr kumimoji="1" lang="ja-JP" altLang="en-US" sz="1200" dirty="0" smtClean="0"/>
                        <a:t>蒸着方式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接続ポンプ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特記事項</a:t>
                      </a:r>
                      <a:endParaRPr kumimoji="1" lang="ja-JP" alt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Au</a:t>
                      </a:r>
                      <a:r>
                        <a:rPr kumimoji="1" lang="ja-JP" altLang="en-US" sz="1200" dirty="0" smtClean="0"/>
                        <a:t>チャンバ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Au/Cr</a:t>
                      </a:r>
                      <a:r>
                        <a:rPr kumimoji="1" lang="ja-JP" altLang="en-US" sz="1200" dirty="0" smtClean="0"/>
                        <a:t>の蒸着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1~2E-5</a:t>
                      </a:r>
                      <a:r>
                        <a:rPr kumimoji="1" lang="en-US" altLang="ja-JP" sz="1200" baseline="0" dirty="0" smtClean="0"/>
                        <a:t>  </a:t>
                      </a:r>
                      <a:r>
                        <a:rPr kumimoji="1" lang="en-US" altLang="ja-JP" sz="1000" baseline="0" dirty="0" smtClean="0"/>
                        <a:t>(</a:t>
                      </a:r>
                      <a:r>
                        <a:rPr kumimoji="1" lang="ja-JP" altLang="en-US" sz="1000" baseline="0" dirty="0" smtClean="0"/>
                        <a:t>ベーク直後</a:t>
                      </a:r>
                      <a:r>
                        <a:rPr kumimoji="1" lang="en-US" altLang="ja-JP" sz="1000" baseline="0" dirty="0" smtClean="0"/>
                        <a:t> </a:t>
                      </a:r>
                      <a:r>
                        <a:rPr kumimoji="1" lang="ja-JP" altLang="en-US" sz="1000" baseline="0" dirty="0" smtClean="0"/>
                        <a:t>丸一日真空引き後この程度まで到達）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ステンレスニップル状</a:t>
                      </a:r>
                      <a:r>
                        <a:rPr kumimoji="1" lang="en-US" altLang="ja-JP" sz="1200" dirty="0" smtClean="0"/>
                        <a:t>(ICF203) </a:t>
                      </a:r>
                      <a:r>
                        <a:rPr kumimoji="1" lang="ja-JP" altLang="en-US" sz="1200" dirty="0" smtClean="0"/>
                        <a:t>天板は</a:t>
                      </a:r>
                      <a:r>
                        <a:rPr kumimoji="1" lang="en-US" altLang="ja-JP" sz="1200" dirty="0" smtClean="0"/>
                        <a:t>O</a:t>
                      </a:r>
                      <a:r>
                        <a:rPr kumimoji="1" lang="ja-JP" altLang="en-US" sz="1200" dirty="0" smtClean="0"/>
                        <a:t>リングに変換。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E-gun</a:t>
                      </a:r>
                      <a:r>
                        <a:rPr kumimoji="1" lang="ja-JP" altLang="en-US" sz="1200" dirty="0" smtClean="0"/>
                        <a:t>とボート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</a:t>
                      </a:r>
                      <a:r>
                        <a:rPr kumimoji="1" lang="en-US" altLang="ja-JP" sz="1200" baseline="0" dirty="0" smtClean="0"/>
                        <a:t> 150 (</a:t>
                      </a:r>
                      <a:r>
                        <a:rPr kumimoji="1" lang="ja-JP" altLang="en-US" sz="1200" baseline="0" dirty="0" smtClean="0"/>
                        <a:t>三菱）</a:t>
                      </a:r>
                      <a:r>
                        <a:rPr kumimoji="1" lang="en-US" altLang="ja-JP" sz="1200" baseline="0" dirty="0" smtClean="0"/>
                        <a:t> 2005</a:t>
                      </a:r>
                      <a:r>
                        <a:rPr kumimoji="1" lang="ja-JP" altLang="en-US" sz="1200" baseline="0" dirty="0" smtClean="0"/>
                        <a:t>年</a:t>
                      </a:r>
                      <a:endParaRPr kumimoji="1" lang="en-US" altLang="ja-JP" sz="1200" baseline="0" dirty="0" smtClean="0"/>
                    </a:p>
                    <a:p>
                      <a:r>
                        <a:rPr kumimoji="1" lang="ja-JP" altLang="en-US" sz="1200" baseline="0" dirty="0" smtClean="0"/>
                        <a:t>スクロール</a:t>
                      </a:r>
                      <a:r>
                        <a:rPr kumimoji="1" lang="en-US" altLang="ja-JP" sz="1200" baseline="0" dirty="0" smtClean="0"/>
                        <a:t>:   2014</a:t>
                      </a:r>
                      <a:r>
                        <a:rPr kumimoji="1" lang="ja-JP" altLang="en-US" sz="1200" baseline="0" dirty="0" smtClean="0"/>
                        <a:t>年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・スクロールポンプはフラッシングなどのメンテが必要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・ターボを</a:t>
                      </a:r>
                      <a:r>
                        <a:rPr kumimoji="1" lang="en-US" altLang="ja-JP" sz="1000" dirty="0" smtClean="0"/>
                        <a:t> 300L</a:t>
                      </a:r>
                      <a:r>
                        <a:rPr kumimoji="1" lang="ja-JP" altLang="en-US" sz="1000" dirty="0" smtClean="0"/>
                        <a:t>に交換してもベースプレッシャー変わらず。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三連</a:t>
                      </a:r>
                      <a:r>
                        <a:rPr kumimoji="1" lang="en-US" altLang="ja-JP" sz="1200" dirty="0" smtClean="0"/>
                        <a:t>E-gun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Ni, Co, Cu, </a:t>
                      </a:r>
                      <a:r>
                        <a:rPr kumimoji="1" lang="en-US" altLang="ja-JP" sz="1200" dirty="0" err="1" smtClean="0"/>
                        <a:t>Py</a:t>
                      </a:r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ja-JP" altLang="en-US" sz="1200" smtClean="0"/>
                        <a:t>など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00" dirty="0" smtClean="0"/>
                        <a:t>1~2E-7</a:t>
                      </a:r>
                      <a:r>
                        <a:rPr kumimoji="1" lang="ja-JP" altLang="en-US" sz="1000" dirty="0" smtClean="0"/>
                        <a:t>（一晩ベーク後に同日到達）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Pre-evaporation</a:t>
                      </a:r>
                      <a:r>
                        <a:rPr kumimoji="1" lang="ja-JP" altLang="en-US" sz="1000" baseline="0" dirty="0" smtClean="0"/>
                        <a:t> によって蒸着</a:t>
                      </a:r>
                      <a:r>
                        <a:rPr kumimoji="1" lang="ja-JP" altLang="en-US" sz="1000" baseline="0" smtClean="0"/>
                        <a:t>時の圧力上昇を抑制</a:t>
                      </a:r>
                      <a:endParaRPr kumimoji="1" lang="ja-JP" alt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ステンレスニップル状</a:t>
                      </a:r>
                      <a:r>
                        <a:rPr kumimoji="1" lang="en-US" altLang="ja-JP" sz="1200" dirty="0" smtClean="0"/>
                        <a:t>(ICF203)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3</a:t>
                      </a:r>
                      <a:r>
                        <a:rPr kumimoji="1" lang="ja-JP" altLang="en-US" sz="1200" dirty="0" smtClean="0"/>
                        <a:t>連</a:t>
                      </a:r>
                      <a:r>
                        <a:rPr kumimoji="1" lang="en-US" altLang="ja-JP" sz="1200" dirty="0" smtClean="0"/>
                        <a:t> E-</a:t>
                      </a:r>
                      <a:r>
                        <a:rPr kumimoji="1" lang="en-US" altLang="ja-JP" sz="1200" dirty="0" smtClean="0"/>
                        <a:t>gun</a:t>
                      </a:r>
                      <a:r>
                        <a:rPr kumimoji="1" lang="en-US" altLang="ja-JP" sz="1200" dirty="0" smtClean="0"/>
                        <a:t> / </a:t>
                      </a:r>
                      <a:r>
                        <a:rPr kumimoji="1" lang="ja-JP" altLang="en-US" sz="1200" dirty="0" smtClean="0"/>
                        <a:t>ボート１</a:t>
                      </a:r>
                      <a:r>
                        <a:rPr kumimoji="1" lang="en-US" altLang="ja-JP" sz="1200" dirty="0" smtClean="0"/>
                        <a:t>(Au)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Turbo:500L</a:t>
                      </a:r>
                      <a:r>
                        <a:rPr kumimoji="1" lang="en-US" altLang="ja-JP" sz="1200" baseline="0" dirty="0" smtClean="0"/>
                        <a:t> (</a:t>
                      </a:r>
                      <a:r>
                        <a:rPr kumimoji="1" lang="ja-JP" altLang="en-US" sz="1200" baseline="0" dirty="0" smtClean="0"/>
                        <a:t>三菱</a:t>
                      </a:r>
                      <a:r>
                        <a:rPr kumimoji="1" lang="en-US" altLang="ja-JP" sz="1200" baseline="0" dirty="0" smtClean="0"/>
                        <a:t>) 2007</a:t>
                      </a:r>
                      <a:r>
                        <a:rPr kumimoji="1" lang="ja-JP" altLang="en-US" sz="1200" baseline="0" dirty="0" smtClean="0"/>
                        <a:t>年</a:t>
                      </a:r>
                      <a:endParaRPr kumimoji="1" lang="en-US" altLang="ja-JP" sz="1200" baseline="0" dirty="0" smtClean="0"/>
                    </a:p>
                    <a:p>
                      <a:r>
                        <a:rPr kumimoji="1" lang="ja-JP" altLang="en-US" sz="1200" baseline="0" dirty="0" smtClean="0"/>
                        <a:t>ロータリー</a:t>
                      </a:r>
                      <a:r>
                        <a:rPr kumimoji="1" lang="en-US" altLang="ja-JP" sz="1200" baseline="0" dirty="0" smtClean="0"/>
                        <a:t>: </a:t>
                      </a:r>
                      <a:r>
                        <a:rPr kumimoji="1" lang="ja-JP" altLang="en-US" sz="1200" baseline="0" dirty="0" smtClean="0"/>
                        <a:t>エドワーズ</a:t>
                      </a:r>
                      <a:r>
                        <a:rPr kumimoji="1" lang="en-US" altLang="ja-JP" sz="1200" baseline="0" dirty="0" smtClean="0"/>
                        <a:t> 2011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グローブボックスに試料を搬送可能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en-US" altLang="ja-JP" sz="1000" dirty="0" smtClean="0"/>
                        <a:t>W</a:t>
                      </a:r>
                      <a:r>
                        <a:rPr kumimoji="1" lang="ja-JP" altLang="en-US" sz="1000" dirty="0" smtClean="0"/>
                        <a:t>ボートによる</a:t>
                      </a:r>
                      <a:r>
                        <a:rPr kumimoji="1" lang="en-US" altLang="ja-JP" sz="1000" dirty="0" smtClean="0"/>
                        <a:t>Au</a:t>
                      </a:r>
                      <a:r>
                        <a:rPr kumimoji="1" lang="ja-JP" altLang="en-US" sz="1000" dirty="0" smtClean="0"/>
                        <a:t>熱蒸着が可能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</a:t>
                      </a:r>
                      <a:r>
                        <a:rPr kumimoji="1" lang="ja-JP" altLang="en-US" sz="1200" dirty="0" smtClean="0"/>
                        <a:t>チャンバ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Al</a:t>
                      </a:r>
                      <a:r>
                        <a:rPr kumimoji="1" lang="ja-JP" altLang="en-US" sz="1200" dirty="0" smtClean="0"/>
                        <a:t>など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1E-5</a:t>
                      </a:r>
                      <a:r>
                        <a:rPr kumimoji="1" lang="ja-JP" altLang="en-US" sz="1050" dirty="0" smtClean="0"/>
                        <a:t>（７月</a:t>
                      </a:r>
                      <a:r>
                        <a:rPr kumimoji="1" lang="ja-JP" altLang="en-US" sz="1050" smtClean="0"/>
                        <a:t>まではおよそ</a:t>
                      </a:r>
                      <a:r>
                        <a:rPr kumimoji="1" lang="en-US" altLang="ja-JP" sz="1050" smtClean="0"/>
                        <a:t>3</a:t>
                      </a:r>
                      <a:r>
                        <a:rPr kumimoji="1" lang="ja-JP" altLang="en-US" sz="1050" dirty="0" smtClean="0"/>
                        <a:t>時間で到達していたが、今は３日放置するか一晩ベークすれば到達）</a:t>
                      </a:r>
                      <a:endParaRPr kumimoji="1" lang="ja-JP" alt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ステンレスニップル状</a:t>
                      </a:r>
                      <a:r>
                        <a:rPr kumimoji="1" lang="en-US" altLang="ja-JP" sz="1200" dirty="0" smtClean="0"/>
                        <a:t>(ICF203)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ボート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Turbo:300L(</a:t>
                      </a:r>
                      <a:r>
                        <a:rPr kumimoji="1" lang="ja-JP" altLang="en-US" sz="1200" dirty="0" smtClean="0"/>
                        <a:t>三菱</a:t>
                      </a:r>
                      <a:r>
                        <a:rPr kumimoji="1" lang="en-US" altLang="ja-JP" sz="1200" dirty="0" smtClean="0"/>
                        <a:t>) 2005</a:t>
                      </a:r>
                    </a:p>
                    <a:p>
                      <a:r>
                        <a:rPr kumimoji="1" lang="ja-JP" altLang="en-US" sz="1200" dirty="0" smtClean="0"/>
                        <a:t>ロータリー</a:t>
                      </a:r>
                      <a:r>
                        <a:rPr kumimoji="1" lang="en-US" altLang="ja-JP" sz="1200" dirty="0" smtClean="0"/>
                        <a:t>: </a:t>
                      </a:r>
                      <a:r>
                        <a:rPr kumimoji="1" lang="ja-JP" altLang="en-US" sz="1200" dirty="0" smtClean="0"/>
                        <a:t>エドワーズ</a:t>
                      </a:r>
                      <a:r>
                        <a:rPr kumimoji="1" lang="en-US" altLang="ja-JP" sz="1200" dirty="0" smtClean="0"/>
                        <a:t> 2007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 smtClean="0"/>
                        <a:t>グローブボックスに試料を搬送可能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有機チャンバ１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ペンタセンなど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1E-5</a:t>
                      </a:r>
                      <a:r>
                        <a:rPr kumimoji="1" lang="ja-JP" altLang="en-US" sz="1200" dirty="0" smtClean="0"/>
                        <a:t>（</a:t>
                      </a:r>
                      <a:r>
                        <a:rPr kumimoji="1" lang="en-US" altLang="ja-JP" sz="1200" dirty="0" smtClean="0"/>
                        <a:t>3,4</a:t>
                      </a:r>
                      <a:r>
                        <a:rPr kumimoji="1" lang="ja-JP" altLang="en-US" sz="1200" dirty="0" smtClean="0"/>
                        <a:t>時間で到達）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ステンレスニップル状</a:t>
                      </a:r>
                      <a:r>
                        <a:rPr kumimoji="1" lang="en-US" altLang="ja-JP" sz="1200" dirty="0" smtClean="0"/>
                        <a:t>(ICF203)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ルツボ（</a:t>
                      </a:r>
                      <a:r>
                        <a:rPr kumimoji="1" lang="en-US" altLang="ja-JP" sz="1200" dirty="0" smtClean="0"/>
                        <a:t>K</a:t>
                      </a:r>
                      <a:r>
                        <a:rPr kumimoji="1" lang="ja-JP" altLang="en-US" sz="1200" dirty="0" smtClean="0"/>
                        <a:t>セル</a:t>
                      </a:r>
                      <a:r>
                        <a:rPr kumimoji="1" lang="en-US" altLang="ja-JP" sz="1200" dirty="0" smtClean="0"/>
                        <a:t>1</a:t>
                      </a:r>
                      <a:r>
                        <a:rPr kumimoji="1" lang="ja-JP" altLang="en-US" sz="1200" dirty="0" smtClean="0"/>
                        <a:t>個、フィラメント</a:t>
                      </a:r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個）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 300L</a:t>
                      </a:r>
                      <a:r>
                        <a:rPr kumimoji="1" lang="ja-JP" altLang="en-US" sz="1200" dirty="0" smtClean="0"/>
                        <a:t>（三菱</a:t>
                      </a:r>
                      <a:r>
                        <a:rPr kumimoji="1" lang="en-US" altLang="ja-JP" sz="1200" dirty="0" smtClean="0"/>
                        <a:t>) 2005</a:t>
                      </a:r>
                    </a:p>
                    <a:p>
                      <a:r>
                        <a:rPr kumimoji="1" lang="ja-JP" altLang="en-US" sz="1200" dirty="0" smtClean="0"/>
                        <a:t>ロータリー</a:t>
                      </a:r>
                      <a:r>
                        <a:rPr kumimoji="1" lang="en-US" altLang="ja-JP" sz="1200" dirty="0" smtClean="0"/>
                        <a:t>: </a:t>
                      </a:r>
                      <a:r>
                        <a:rPr kumimoji="1" lang="ja-JP" altLang="en-US" sz="1200" dirty="0" smtClean="0"/>
                        <a:t>エドワーズ</a:t>
                      </a:r>
                      <a:r>
                        <a:rPr kumimoji="1" lang="en-US" altLang="ja-JP" sz="1200" dirty="0" smtClean="0"/>
                        <a:t> 2007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使用していないとき</a:t>
                      </a:r>
                      <a:r>
                        <a:rPr kumimoji="1" lang="ja-JP" altLang="en-US" sz="1000" smtClean="0"/>
                        <a:t>は、ロータリーの電源を切る。（ロータリーのオイル漏れがあるため）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有機チャンバ</a:t>
                      </a:r>
                      <a:r>
                        <a:rPr kumimoji="1" lang="en-US" altLang="ja-JP" sz="1200" dirty="0" smtClean="0"/>
                        <a:t>2</a:t>
                      </a:r>
                    </a:p>
                    <a:p>
                      <a:r>
                        <a:rPr kumimoji="1" lang="en-US" altLang="ja-JP" sz="1200" dirty="0" smtClean="0"/>
                        <a:t>(</a:t>
                      </a:r>
                      <a:r>
                        <a:rPr kumimoji="1" lang="ja-JP" altLang="en-US" sz="1200" dirty="0" smtClean="0"/>
                        <a:t>グローブボックス内）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ペンタセンなど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1E-5</a:t>
                      </a:r>
                      <a:r>
                        <a:rPr kumimoji="1" lang="ja-JP" altLang="en-US" sz="1200" dirty="0" smtClean="0"/>
                        <a:t>（特に何もせずとも、１時間程度で到達）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ガラスベルジャー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ボート</a:t>
                      </a:r>
                      <a:r>
                        <a:rPr kumimoji="1" lang="en-US" altLang="ja-JP" sz="1200" baseline="0" dirty="0" smtClean="0"/>
                        <a:t> or </a:t>
                      </a:r>
                      <a:r>
                        <a:rPr kumimoji="1" lang="ja-JP" altLang="en-US" sz="1200" baseline="0" dirty="0" smtClean="0"/>
                        <a:t>ルツボ</a:t>
                      </a:r>
                      <a:r>
                        <a:rPr kumimoji="1" lang="en-US" altLang="ja-JP" sz="1200" baseline="0" dirty="0" smtClean="0"/>
                        <a:t>(</a:t>
                      </a:r>
                      <a:r>
                        <a:rPr kumimoji="1" lang="ja-JP" altLang="en-US" sz="1200" baseline="0" dirty="0" smtClean="0"/>
                        <a:t>２個搭載可能）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 150L (2006)</a:t>
                      </a:r>
                    </a:p>
                    <a:p>
                      <a:r>
                        <a:rPr kumimoji="1" lang="ja-JP" altLang="en-US" sz="1200" dirty="0" smtClean="0"/>
                        <a:t>ロータリー：</a:t>
                      </a:r>
                      <a:r>
                        <a:rPr kumimoji="1" lang="en-US" altLang="ja-JP" sz="1200" dirty="0" smtClean="0"/>
                        <a:t> </a:t>
                      </a:r>
                      <a:r>
                        <a:rPr kumimoji="1" lang="ja-JP" altLang="en-US" sz="1200" dirty="0" smtClean="0"/>
                        <a:t>ウノザワ</a:t>
                      </a:r>
                      <a:r>
                        <a:rPr kumimoji="1" lang="en-US" altLang="ja-JP" sz="1200" dirty="0" smtClean="0"/>
                        <a:t> (2007)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グローブボックス内でベルジャーを開け閉めする。</a:t>
                      </a:r>
                      <a:endParaRPr kumimoji="1" lang="en-US" altLang="ja-JP" sz="1000" dirty="0" smtClean="0"/>
                    </a:p>
                    <a:p>
                      <a:r>
                        <a:rPr kumimoji="1" lang="ja-JP" altLang="en-US" sz="1000" dirty="0" smtClean="0"/>
                        <a:t>ベルジャーの入手先はアイリン真空（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有機チャンバ</a:t>
                      </a:r>
                      <a:r>
                        <a:rPr kumimoji="1" lang="en-US" altLang="ja-JP" sz="1200" dirty="0" smtClean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ペンタセンなど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5E-6( 5 </a:t>
                      </a:r>
                      <a:r>
                        <a:rPr kumimoji="1" lang="ja-JP" altLang="en-US" sz="1200" dirty="0" smtClean="0"/>
                        <a:t>時間程度</a:t>
                      </a:r>
                      <a:r>
                        <a:rPr kumimoji="1" lang="en-US" altLang="ja-JP" sz="1200" dirty="0" smtClean="0"/>
                        <a:t>)</a:t>
                      </a:r>
                    </a:p>
                    <a:p>
                      <a:r>
                        <a:rPr kumimoji="1" lang="en-US" altLang="ja-JP" sz="1200" dirty="0" smtClean="0"/>
                        <a:t>2</a:t>
                      </a:r>
                      <a:r>
                        <a:rPr kumimoji="1" lang="ja-JP" altLang="en-US" sz="1200" dirty="0" smtClean="0"/>
                        <a:t>日放置すれば</a:t>
                      </a:r>
                      <a:r>
                        <a:rPr kumimoji="1" lang="en-US" altLang="ja-JP" sz="1200" baseline="0" dirty="0" smtClean="0"/>
                        <a:t> 2E-6 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ガラスベルジャー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ボート</a:t>
                      </a:r>
                      <a:r>
                        <a:rPr kumimoji="1" lang="en-US" altLang="ja-JP" sz="1200" baseline="0" dirty="0" smtClean="0"/>
                        <a:t> or </a:t>
                      </a:r>
                      <a:r>
                        <a:rPr kumimoji="1" lang="ja-JP" altLang="en-US" sz="1200" baseline="0" dirty="0" smtClean="0"/>
                        <a:t>ルツボ</a:t>
                      </a:r>
                      <a:r>
                        <a:rPr kumimoji="1" lang="en-US" altLang="ja-JP" sz="1200" baseline="0" dirty="0" smtClean="0"/>
                        <a:t>(</a:t>
                      </a:r>
                      <a:r>
                        <a:rPr kumimoji="1" lang="ja-JP" altLang="en-US" sz="1200" baseline="0" dirty="0" smtClean="0"/>
                        <a:t>２個搭載可能）</a:t>
                      </a:r>
                      <a:endParaRPr kumimoji="1" lang="ja-JP" alt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Turbo:300L </a:t>
                      </a:r>
                      <a:r>
                        <a:rPr kumimoji="1" lang="ja-JP" altLang="en-US" sz="1200" dirty="0" smtClean="0"/>
                        <a:t>三菱</a:t>
                      </a:r>
                      <a:r>
                        <a:rPr kumimoji="1" lang="en-US" altLang="ja-JP" sz="1200" baseline="0" dirty="0" smtClean="0"/>
                        <a:t> (2005) 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スクロール：</a:t>
                      </a:r>
                      <a:r>
                        <a:rPr kumimoji="1" lang="en-US" altLang="ja-JP" sz="1200" dirty="0" smtClean="0"/>
                        <a:t> 2013</a:t>
                      </a:r>
                      <a:endParaRPr kumimoji="1" lang="ja-JP" altLang="en-US" sz="1200" dirty="0" smtClean="0"/>
                    </a:p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有機チャンバ</a:t>
                      </a:r>
                      <a:r>
                        <a:rPr kumimoji="1" lang="en-US" altLang="ja-JP" sz="1000" dirty="0" smtClean="0"/>
                        <a:t>2</a:t>
                      </a:r>
                      <a:r>
                        <a:rPr kumimoji="1" lang="ja-JP" altLang="en-US" sz="1000" dirty="0" smtClean="0"/>
                        <a:t>と同型。</a:t>
                      </a:r>
                      <a:endParaRPr kumimoji="1" lang="ja-JP" altLang="en-US" sz="1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スパッタ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RF</a:t>
                      </a:r>
                      <a:r>
                        <a:rPr kumimoji="1" lang="ja-JP" altLang="en-US" sz="1200" dirty="0" smtClean="0"/>
                        <a:t>スパッタ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（酸化物など）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1~2E-6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200" dirty="0" smtClean="0"/>
                        <a:t>ステンレスニップル状</a:t>
                      </a:r>
                      <a:r>
                        <a:rPr kumimoji="1" lang="en-US" altLang="ja-JP" sz="1200" dirty="0" smtClean="0"/>
                        <a:t>(ICF203)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en-US" altLang="ja-JP" sz="1200" dirty="0" smtClean="0"/>
                        <a:t>RF</a:t>
                      </a:r>
                      <a:r>
                        <a:rPr kumimoji="1" lang="ja-JP" altLang="en-US" sz="1200" dirty="0" smtClean="0"/>
                        <a:t>スパッタのみ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Turbo: </a:t>
                      </a:r>
                      <a:r>
                        <a:rPr kumimoji="1" lang="ja-JP" altLang="en-US" sz="1200" dirty="0" smtClean="0"/>
                        <a:t>横取り付け可能ターボ</a:t>
                      </a:r>
                      <a:endParaRPr kumimoji="1" lang="en-US" altLang="ja-JP" sz="1200" dirty="0" smtClean="0"/>
                    </a:p>
                    <a:p>
                      <a:r>
                        <a:rPr kumimoji="1" lang="ja-JP" altLang="en-US" sz="1200" dirty="0" smtClean="0"/>
                        <a:t>ロータリー：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1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98780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449</Words>
  <Application>Microsoft Macintosh PowerPoint</Application>
  <PresentationFormat>画面に合わせる (4:3)</PresentationFormat>
  <Paragraphs>85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ホワイト</vt:lpstr>
      <vt:lpstr>PowerPoint プレゼンテーション</vt:lpstr>
      <vt:lpstr>PowerPoint プレゼンテーション</vt:lpstr>
    </vt:vector>
  </TitlesOfParts>
  <Company>大阪大学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 亮</dc:creator>
  <cp:lastModifiedBy>山田 亮</cp:lastModifiedBy>
  <cp:revision>49</cp:revision>
  <cp:lastPrinted>2015-10-14T03:36:28Z</cp:lastPrinted>
  <dcterms:created xsi:type="dcterms:W3CDTF">2015-10-14T00:19:16Z</dcterms:created>
  <dcterms:modified xsi:type="dcterms:W3CDTF">2015-10-16T01:53:39Z</dcterms:modified>
</cp:coreProperties>
</file>