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2"/>
    <p:restoredTop sz="94694"/>
  </p:normalViewPr>
  <p:slideViewPr>
    <p:cSldViewPr snapToGrid="0" snapToObjects="1">
      <p:cViewPr>
        <p:scale>
          <a:sx n="70" d="100"/>
          <a:sy n="70" d="100"/>
        </p:scale>
        <p:origin x="6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21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53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8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25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86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25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23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9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1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12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2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B564D-3A57-0A42-9DA2-E6906802187C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39118-7B3A-4544-90B3-69AD211F5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7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otaro.com/p/1108/5557/?utm_source=system-email&amp;utm_medium=email_html&amp;utm_campaign=order_acceptance&amp;utm_term=productNo" TargetMode="External"/><Relationship Id="rId4" Type="http://schemas.openxmlformats.org/officeDocument/2006/relationships/hyperlink" Target="https://www.monotaro.com/p/0661/4246/?utm_source=system-email&amp;utm_medium=email_html&amp;utm_campaign=order_acceptance&amp;utm_term=productNo" TargetMode="External"/><Relationship Id="rId5" Type="http://schemas.openxmlformats.org/officeDocument/2006/relationships/hyperlink" Target="https://www.monotaro.com/p/0210/2038/?utm_source=system-email&amp;utm_medium=email_html&amp;utm_campaign=order_acceptance&amp;utm_term=productNo" TargetMode="External"/><Relationship Id="rId6" Type="http://schemas.openxmlformats.org/officeDocument/2006/relationships/hyperlink" Target="https://www.monotaro.com/p/0631/6861/?utm_source=system-email&amp;utm_medium=email_html&amp;utm_campaign=order_acceptance&amp;utm_term=productNo" TargetMode="External"/><Relationship Id="rId7" Type="http://schemas.openxmlformats.org/officeDocument/2006/relationships/hyperlink" Target="https://www.monotaro.com/p/0209/7365/?utm_source=system-email&amp;utm_medium=email_html&amp;utm_campaign=order_acceptance&amp;utm_term=productNo" TargetMode="External"/><Relationship Id="rId8" Type="http://schemas.openxmlformats.org/officeDocument/2006/relationships/hyperlink" Target="https://www.monotaro.com/p/2479/9653/?utm_source=system-email&amp;utm_medium=email_html&amp;utm_campaign=order_acceptance&amp;utm_term=productNo" TargetMode="External"/><Relationship Id="rId9" Type="http://schemas.openxmlformats.org/officeDocument/2006/relationships/hyperlink" Target="https://www.monotaro.com/p/0671/3403/?utm_source=system-email&amp;utm_medium=email_html&amp;utm_campaign=order_acceptance&amp;utm_term=productN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onotaro.com/p/3896/9165/?utm_source=system-email&amp;utm_medium=email_html&amp;utm_campaign=order_acceptance&amp;utm_term=product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5" b="33601"/>
          <a:stretch/>
        </p:blipFill>
        <p:spPr>
          <a:xfrm>
            <a:off x="220869" y="475754"/>
            <a:ext cx="4336144" cy="116987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155481" y="2797121"/>
            <a:ext cx="1882793" cy="943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31" y="316651"/>
            <a:ext cx="3016969" cy="173865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12" y="37387"/>
            <a:ext cx="2202801" cy="278091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22198" y="223927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電磁バルブ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（通電時のみ開）</a:t>
            </a:r>
            <a:endParaRPr kumimoji="1" lang="ja-JP" altLang="en-US" dirty="0"/>
          </a:p>
        </p:txBody>
      </p:sp>
      <p:cxnSp>
        <p:nvCxnSpPr>
          <p:cNvPr id="22" name="直線コネクタ 21"/>
          <p:cNvCxnSpPr>
            <a:endCxn id="20" idx="0"/>
          </p:cNvCxnSpPr>
          <p:nvPr/>
        </p:nvCxnSpPr>
        <p:spPr>
          <a:xfrm flipH="1">
            <a:off x="1237861" y="1185977"/>
            <a:ext cx="803485" cy="105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841942" y="9909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mtClean="0"/>
              <a:t>手動バルブ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83613" y="31619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漏水検知器</a:t>
            </a:r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flipH="1" flipV="1">
            <a:off x="2582781" y="1583962"/>
            <a:ext cx="572700" cy="1301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3941316">
            <a:off x="2122484" y="210030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AC100V </a:t>
            </a:r>
          </a:p>
          <a:p>
            <a:pPr algn="ctr"/>
            <a:r>
              <a:rPr kumimoji="1" lang="en-US" altLang="ja-JP" dirty="0" smtClean="0"/>
              <a:t>ON/OFF</a:t>
            </a:r>
            <a:r>
              <a:rPr kumimoji="1" lang="ja-JP" altLang="en-US" dirty="0" smtClean="0"/>
              <a:t>制御</a:t>
            </a:r>
            <a:endParaRPr kumimoji="1" lang="ja-JP" altLang="en-US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1213" y="3655963"/>
            <a:ext cx="3117744" cy="1753731"/>
          </a:xfrm>
          <a:prstGeom prst="rect">
            <a:avLst/>
          </a:prstGeom>
        </p:spPr>
      </p:pic>
      <p:sp>
        <p:nvSpPr>
          <p:cNvPr id="35" name="フリーフォーム 34"/>
          <p:cNvSpPr/>
          <p:nvPr/>
        </p:nvSpPr>
        <p:spPr>
          <a:xfrm>
            <a:off x="3946358" y="3801979"/>
            <a:ext cx="2536861" cy="1947278"/>
          </a:xfrm>
          <a:custGeom>
            <a:avLst/>
            <a:gdLst>
              <a:gd name="connsiteX0" fmla="*/ 120316 w 2911642"/>
              <a:gd name="connsiteY0" fmla="*/ 0 h 2462868"/>
              <a:gd name="connsiteX1" fmla="*/ 72189 w 2911642"/>
              <a:gd name="connsiteY1" fmla="*/ 192505 h 2462868"/>
              <a:gd name="connsiteX2" fmla="*/ 48126 w 2911642"/>
              <a:gd name="connsiteY2" fmla="*/ 288758 h 2462868"/>
              <a:gd name="connsiteX3" fmla="*/ 24063 w 2911642"/>
              <a:gd name="connsiteY3" fmla="*/ 673768 h 2462868"/>
              <a:gd name="connsiteX4" fmla="*/ 0 w 2911642"/>
              <a:gd name="connsiteY4" fmla="*/ 794084 h 2462868"/>
              <a:gd name="connsiteX5" fmla="*/ 24063 w 2911642"/>
              <a:gd name="connsiteY5" fmla="*/ 1251284 h 2462868"/>
              <a:gd name="connsiteX6" fmla="*/ 96253 w 2911642"/>
              <a:gd name="connsiteY6" fmla="*/ 1491916 h 2462868"/>
              <a:gd name="connsiteX7" fmla="*/ 120316 w 2911642"/>
              <a:gd name="connsiteY7" fmla="*/ 1564105 h 2462868"/>
              <a:gd name="connsiteX8" fmla="*/ 168442 w 2911642"/>
              <a:gd name="connsiteY8" fmla="*/ 1636295 h 2462868"/>
              <a:gd name="connsiteX9" fmla="*/ 192505 w 2911642"/>
              <a:gd name="connsiteY9" fmla="*/ 1708484 h 2462868"/>
              <a:gd name="connsiteX10" fmla="*/ 336884 w 2911642"/>
              <a:gd name="connsiteY10" fmla="*/ 1828800 h 2462868"/>
              <a:gd name="connsiteX11" fmla="*/ 481263 w 2911642"/>
              <a:gd name="connsiteY11" fmla="*/ 1925053 h 2462868"/>
              <a:gd name="connsiteX12" fmla="*/ 625642 w 2911642"/>
              <a:gd name="connsiteY12" fmla="*/ 2021305 h 2462868"/>
              <a:gd name="connsiteX13" fmla="*/ 697831 w 2911642"/>
              <a:gd name="connsiteY13" fmla="*/ 2069432 h 2462868"/>
              <a:gd name="connsiteX14" fmla="*/ 842210 w 2911642"/>
              <a:gd name="connsiteY14" fmla="*/ 2117558 h 2462868"/>
              <a:gd name="connsiteX15" fmla="*/ 986589 w 2911642"/>
              <a:gd name="connsiteY15" fmla="*/ 2189747 h 2462868"/>
              <a:gd name="connsiteX16" fmla="*/ 1058779 w 2911642"/>
              <a:gd name="connsiteY16" fmla="*/ 2237874 h 2462868"/>
              <a:gd name="connsiteX17" fmla="*/ 1203158 w 2911642"/>
              <a:gd name="connsiteY17" fmla="*/ 2286000 h 2462868"/>
              <a:gd name="connsiteX18" fmla="*/ 1275347 w 2911642"/>
              <a:gd name="connsiteY18" fmla="*/ 2310063 h 2462868"/>
              <a:gd name="connsiteX19" fmla="*/ 1347537 w 2911642"/>
              <a:gd name="connsiteY19" fmla="*/ 2334126 h 2462868"/>
              <a:gd name="connsiteX20" fmla="*/ 1419726 w 2911642"/>
              <a:gd name="connsiteY20" fmla="*/ 2358189 h 2462868"/>
              <a:gd name="connsiteX21" fmla="*/ 1612231 w 2911642"/>
              <a:gd name="connsiteY21" fmla="*/ 2406316 h 2462868"/>
              <a:gd name="connsiteX22" fmla="*/ 1973179 w 2911642"/>
              <a:gd name="connsiteY22" fmla="*/ 2430379 h 2462868"/>
              <a:gd name="connsiteX23" fmla="*/ 2478505 w 2911642"/>
              <a:gd name="connsiteY23" fmla="*/ 2430379 h 2462868"/>
              <a:gd name="connsiteX24" fmla="*/ 2911642 w 2911642"/>
              <a:gd name="connsiteY24" fmla="*/ 2406316 h 246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11642" h="2462868">
                <a:moveTo>
                  <a:pt x="120316" y="0"/>
                </a:moveTo>
                <a:lnTo>
                  <a:pt x="72189" y="192505"/>
                </a:lnTo>
                <a:lnTo>
                  <a:pt x="48126" y="288758"/>
                </a:lnTo>
                <a:cubicBezTo>
                  <a:pt x="40105" y="417095"/>
                  <a:pt x="36254" y="545760"/>
                  <a:pt x="24063" y="673768"/>
                </a:cubicBezTo>
                <a:cubicBezTo>
                  <a:pt x="20185" y="714483"/>
                  <a:pt x="0" y="753184"/>
                  <a:pt x="0" y="794084"/>
                </a:cubicBezTo>
                <a:cubicBezTo>
                  <a:pt x="0" y="946695"/>
                  <a:pt x="10842" y="1099247"/>
                  <a:pt x="24063" y="1251284"/>
                </a:cubicBezTo>
                <a:cubicBezTo>
                  <a:pt x="28342" y="1300490"/>
                  <a:pt x="86888" y="1463822"/>
                  <a:pt x="96253" y="1491916"/>
                </a:cubicBezTo>
                <a:cubicBezTo>
                  <a:pt x="104274" y="1515979"/>
                  <a:pt x="106246" y="1543000"/>
                  <a:pt x="120316" y="1564105"/>
                </a:cubicBezTo>
                <a:cubicBezTo>
                  <a:pt x="136358" y="1588168"/>
                  <a:pt x="155508" y="1610428"/>
                  <a:pt x="168442" y="1636295"/>
                </a:cubicBezTo>
                <a:cubicBezTo>
                  <a:pt x="179785" y="1658982"/>
                  <a:pt x="178435" y="1687379"/>
                  <a:pt x="192505" y="1708484"/>
                </a:cubicBezTo>
                <a:cubicBezTo>
                  <a:pt x="245231" y="1787572"/>
                  <a:pt x="270300" y="1773313"/>
                  <a:pt x="336884" y="1828800"/>
                </a:cubicBezTo>
                <a:cubicBezTo>
                  <a:pt x="457051" y="1928939"/>
                  <a:pt x="354398" y="1882763"/>
                  <a:pt x="481263" y="1925053"/>
                </a:cubicBezTo>
                <a:cubicBezTo>
                  <a:pt x="618115" y="2061903"/>
                  <a:pt x="486342" y="1951654"/>
                  <a:pt x="625642" y="2021305"/>
                </a:cubicBezTo>
                <a:cubicBezTo>
                  <a:pt x="651509" y="2034239"/>
                  <a:pt x="671403" y="2057686"/>
                  <a:pt x="697831" y="2069432"/>
                </a:cubicBezTo>
                <a:cubicBezTo>
                  <a:pt x="744188" y="2090035"/>
                  <a:pt x="800000" y="2089419"/>
                  <a:pt x="842210" y="2117558"/>
                </a:cubicBezTo>
                <a:cubicBezTo>
                  <a:pt x="935505" y="2179754"/>
                  <a:pt x="886964" y="2156539"/>
                  <a:pt x="986589" y="2189747"/>
                </a:cubicBezTo>
                <a:cubicBezTo>
                  <a:pt x="1010652" y="2205789"/>
                  <a:pt x="1032351" y="2226128"/>
                  <a:pt x="1058779" y="2237874"/>
                </a:cubicBezTo>
                <a:cubicBezTo>
                  <a:pt x="1105136" y="2258477"/>
                  <a:pt x="1155032" y="2269958"/>
                  <a:pt x="1203158" y="2286000"/>
                </a:cubicBezTo>
                <a:lnTo>
                  <a:pt x="1275347" y="2310063"/>
                </a:lnTo>
                <a:lnTo>
                  <a:pt x="1347537" y="2334126"/>
                </a:lnTo>
                <a:cubicBezTo>
                  <a:pt x="1371600" y="2342147"/>
                  <a:pt x="1395119" y="2352037"/>
                  <a:pt x="1419726" y="2358189"/>
                </a:cubicBezTo>
                <a:cubicBezTo>
                  <a:pt x="1483894" y="2374231"/>
                  <a:pt x="1546234" y="2401916"/>
                  <a:pt x="1612231" y="2406316"/>
                </a:cubicBezTo>
                <a:lnTo>
                  <a:pt x="1973179" y="2430379"/>
                </a:lnTo>
                <a:cubicBezTo>
                  <a:pt x="2200687" y="2487256"/>
                  <a:pt x="2041618" y="2457684"/>
                  <a:pt x="2478505" y="2430379"/>
                </a:cubicBezTo>
                <a:cubicBezTo>
                  <a:pt x="2889126" y="2404715"/>
                  <a:pt x="2713749" y="2406316"/>
                  <a:pt x="2911642" y="24063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606056" y="5273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検知帯</a:t>
            </a:r>
            <a:endParaRPr kumimoji="1" lang="ja-JP" altLang="en-US" dirty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10" y="3801979"/>
            <a:ext cx="3636210" cy="2045368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6188994" y="6153426"/>
            <a:ext cx="234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金属部品間の電気伝導度を測定する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805030" y="5899429"/>
            <a:ext cx="331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金属部品間がよく濡れるようにキムワイプで巻いてみた。</a:t>
            </a:r>
            <a:endParaRPr kumimoji="1" lang="ja-JP" altLang="en-US" dirty="0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1058779" y="1185977"/>
            <a:ext cx="5808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45461"/>
          <a:stretch/>
        </p:blipFill>
        <p:spPr>
          <a:xfrm rot="5400000">
            <a:off x="859935" y="3014525"/>
            <a:ext cx="2094624" cy="3857625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H="1" flipV="1">
            <a:off x="1349191" y="5344770"/>
            <a:ext cx="384048" cy="877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541215" y="625435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漏水検出時はここが赤く点灯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583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1237" y="0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パーツリスト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61495"/>
              </p:ext>
            </p:extLst>
          </p:nvPr>
        </p:nvGraphicFramePr>
        <p:xfrm>
          <a:off x="1367200" y="1690688"/>
          <a:ext cx="8285157" cy="4351337"/>
        </p:xfrm>
        <a:graphic>
          <a:graphicData uri="http://schemas.openxmlformats.org/drawingml/2006/table">
            <a:tbl>
              <a:tblPr/>
              <a:tblGrid>
                <a:gridCol w="6077994"/>
                <a:gridCol w="775210"/>
                <a:gridCol w="251542"/>
                <a:gridCol w="1180411"/>
              </a:tblGrid>
              <a:tr h="36424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600" dirty="0">
                          <a:effectLst/>
                          <a:latin typeface="Hiragino Kaku Gothic Pro" charset="-128"/>
                        </a:rPr>
                        <a:t>商品</a:t>
                      </a:r>
                    </a:p>
                  </a:txBody>
                  <a:tcPr marL="2084" marR="2084" marT="2084" marB="2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単価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(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外税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)</a:t>
                      </a:r>
                    </a:p>
                  </a:txBody>
                  <a:tcPr marL="2084" marR="2084" marT="2084" marB="2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600">
                          <a:effectLst/>
                          <a:latin typeface="Hiragino Kaku Gothic Pro" charset="-128"/>
                        </a:rPr>
                        <a:t>数量</a:t>
                      </a:r>
                    </a:p>
                  </a:txBody>
                  <a:tcPr marL="2084" marR="2084" marT="2084" marB="2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">
                          <a:effectLst/>
                          <a:latin typeface="Hiragino Kaku Gothic Pro" charset="-128"/>
                        </a:rPr>
                        <a:t>金額</a:t>
                      </a:r>
                    </a:p>
                  </a:txBody>
                  <a:tcPr marL="2084" marR="2084" marT="2084" marB="2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</a:tr>
              <a:tr h="462181">
                <a:tc>
                  <a:txBody>
                    <a:bodyPr/>
                    <a:lstStyle/>
                    <a:p>
                      <a:endParaRPr lang="ja-JP" altLang="en-US" sz="600" dirty="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  <a:p>
                      <a:r>
                        <a:rPr lang="ja-JP" altLang="en-US" sz="600" dirty="0">
                          <a:effectLst/>
                          <a:latin typeface="Hiragino Kaku Gothic Pro" charset="-128"/>
                        </a:rPr>
                        <a:t>オムロン</a:t>
                      </a:r>
                      <a:r>
                        <a:rPr lang="en-US" altLang="ja-JP" sz="600" dirty="0">
                          <a:effectLst/>
                          <a:latin typeface="Hiragino Kaku Gothic Pro" charset="-128"/>
                        </a:rPr>
                        <a:t>(</a:t>
                      </a:r>
                      <a:r>
                        <a:rPr lang="en-US" altLang="ja-JP" sz="600" dirty="0" err="1">
                          <a:effectLst/>
                          <a:latin typeface="Hiragino Kaku Gothic Pro" charset="-128"/>
                        </a:rPr>
                        <a:t>omron</a:t>
                      </a:r>
                      <a:r>
                        <a:rPr lang="en-US" altLang="ja-JP" sz="600" dirty="0">
                          <a:effectLst/>
                          <a:latin typeface="Hiragino Kaku Gothic Pro" charset="-128"/>
                        </a:rPr>
                        <a:t>) </a:t>
                      </a:r>
                      <a:r>
                        <a:rPr lang="ja-JP" altLang="en-US" sz="600" dirty="0">
                          <a:effectLst/>
                          <a:latin typeface="Hiragino Kaku Gothic Pro" charset="-128"/>
                        </a:rPr>
                        <a:t>漏水警報器</a:t>
                      </a:r>
                      <a:r>
                        <a:rPr lang="en-US" altLang="ja-JP" sz="600" dirty="0">
                          <a:effectLst/>
                          <a:latin typeface="Hiragino Kaku Gothic Pro" charset="-128"/>
                        </a:rPr>
                        <a:t>/</a:t>
                      </a:r>
                      <a:r>
                        <a:rPr lang="ja-JP" altLang="en-US" sz="600" dirty="0">
                          <a:effectLst/>
                          <a:latin typeface="Hiragino Kaku Gothic Pro" charset="-128"/>
                        </a:rPr>
                        <a:t>漏水検知器 </a:t>
                      </a:r>
                      <a:r>
                        <a:rPr lang="en-US" altLang="ja-JP" sz="600" dirty="0">
                          <a:effectLst/>
                          <a:latin typeface="Hiragino Kaku Gothic Pro" charset="-128"/>
                        </a:rPr>
                        <a:t>61F-GPN-V50 61F-GPN-V50 AC100 1</a:t>
                      </a:r>
                      <a:r>
                        <a:rPr lang="ja-JP" altLang="en-US" sz="600" dirty="0">
                          <a:effectLst/>
                          <a:latin typeface="Hiragino Kaku Gothic Pro" charset="-128"/>
                        </a:rPr>
                        <a:t>台</a:t>
                      </a:r>
                    </a:p>
                    <a:p>
                      <a:r>
                        <a:rPr lang="ja-JP" altLang="en-US" sz="600" dirty="0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</a:rPr>
                        <a:t>注文コード： </a:t>
                      </a:r>
                      <a:r>
                        <a:rPr lang="en-US" altLang="ja-JP" sz="600" u="sng" dirty="0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  <a:hlinkClick r:id="rId2"/>
                        </a:rPr>
                        <a:t>38969165</a:t>
                      </a:r>
                      <a:endParaRPr lang="ja-JP" altLang="en-US" sz="600" dirty="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600">
                          <a:effectLst/>
                          <a:latin typeface="Hiragino Kaku Gothic Pro" charset="-128"/>
                        </a:rPr>
                        <a:t>￥11,700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1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600">
                          <a:effectLst/>
                          <a:latin typeface="Hiragino Kaku Gothic Pro" charset="-128"/>
                        </a:rPr>
                        <a:t>￥11,700</a:t>
                      </a:r>
                    </a:p>
                    <a:p>
                      <a:r>
                        <a:rPr lang="fi-FI" sz="600">
                          <a:effectLst/>
                          <a:latin typeface="Hiragino Kaku Gothic Pro" charset="-128"/>
                        </a:rPr>
                        <a:t>(税込￥12,636)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62">
                <a:tc>
                  <a:txBody>
                    <a:bodyPr/>
                    <a:lstStyle/>
                    <a:p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  <a:p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大阪魂 平型プラグ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2P15A 125V 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ホワイト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1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個</a:t>
                      </a:r>
                    </a:p>
                    <a:p>
                      <a:r>
                        <a:rPr lang="ja-JP" altLang="en-US" sz="600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</a:rPr>
                        <a:t>注文コード： </a:t>
                      </a:r>
                      <a:r>
                        <a:rPr lang="en-US" altLang="ja-JP" sz="600" u="sng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  <a:hlinkClick r:id="rId3"/>
                        </a:rPr>
                        <a:t>11085557</a:t>
                      </a:r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600">
                          <a:effectLst/>
                          <a:latin typeface="Hiragino Kaku Gothic Pro" charset="-128"/>
                        </a:rPr>
                        <a:t>￥71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600">
                          <a:effectLst/>
                          <a:latin typeface="Hiragino Kaku Gothic Pro" charset="-128"/>
                        </a:rPr>
                        <a:t>2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￥142</a:t>
                      </a:r>
                    </a:p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(税込￥153)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81">
                <a:tc>
                  <a:txBody>
                    <a:bodyPr/>
                    <a:lstStyle/>
                    <a:p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  <a:p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ノーブランド 平型ビニルコード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VFF1.25×2C VFF-10LH(W) 1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巻</a:t>
                      </a:r>
                    </a:p>
                    <a:p>
                      <a:r>
                        <a:rPr lang="ja-JP" altLang="en-US" sz="600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</a:rPr>
                        <a:t>注文コード： </a:t>
                      </a:r>
                      <a:r>
                        <a:rPr lang="en-US" altLang="ja-JP" sz="600" u="sng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  <a:hlinkClick r:id="rId4"/>
                        </a:rPr>
                        <a:t>06614246</a:t>
                      </a:r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600">
                          <a:effectLst/>
                          <a:latin typeface="Hiragino Kaku Gothic Pro" charset="-128"/>
                        </a:rPr>
                        <a:t>￥849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1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￥849</a:t>
                      </a:r>
                    </a:p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(税込￥917)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62">
                <a:tc>
                  <a:txBody>
                    <a:bodyPr/>
                    <a:lstStyle/>
                    <a:p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  <a:p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オーム電機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3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個口テーブルタップ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HS-T1984W 5m 1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個</a:t>
                      </a:r>
                    </a:p>
                    <a:p>
                      <a:r>
                        <a:rPr lang="ja-JP" altLang="en-US" sz="600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</a:rPr>
                        <a:t>注文コード： </a:t>
                      </a:r>
                      <a:r>
                        <a:rPr lang="en-US" altLang="ja-JP" sz="600" u="sng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  <a:hlinkClick r:id="rId5"/>
                        </a:rPr>
                        <a:t>02102038</a:t>
                      </a:r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600">
                          <a:effectLst/>
                          <a:latin typeface="Hiragino Kaku Gothic Pro" charset="-128"/>
                        </a:rPr>
                        <a:t>￥779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1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￥779</a:t>
                      </a:r>
                    </a:p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(税込￥841)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81">
                <a:tc>
                  <a:txBody>
                    <a:bodyPr/>
                    <a:lstStyle/>
                    <a:p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  <a:p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オムロン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(omron) 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共用ソケット 丸形ソケット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PF(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表面接続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) PF113A 1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個</a:t>
                      </a:r>
                    </a:p>
                    <a:p>
                      <a:r>
                        <a:rPr lang="ja-JP" altLang="en-US" sz="600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</a:rPr>
                        <a:t>注文コード： </a:t>
                      </a:r>
                      <a:r>
                        <a:rPr lang="en-US" altLang="ja-JP" sz="600" u="sng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  <a:hlinkClick r:id="rId6"/>
                        </a:rPr>
                        <a:t>06316861</a:t>
                      </a:r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￥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759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1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￥759</a:t>
                      </a:r>
                    </a:p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(税込￥820)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00">
                <a:tc>
                  <a:txBody>
                    <a:bodyPr/>
                    <a:lstStyle/>
                    <a:p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  <a:p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CKD 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直動式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2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ポート電磁弁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(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マルチレックスバルブ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) NC(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通電時開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)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形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AB31/AB41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シリーズ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AB41-03-5-AC100V 1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個</a:t>
                      </a:r>
                    </a:p>
                    <a:p>
                      <a:r>
                        <a:rPr lang="ja-JP" altLang="en-US" sz="600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</a:rPr>
                        <a:t>注文コード： </a:t>
                      </a:r>
                      <a:r>
                        <a:rPr lang="en-US" altLang="ja-JP" sz="600" u="sng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  <a:hlinkClick r:id="rId7"/>
                        </a:rPr>
                        <a:t>02097365</a:t>
                      </a:r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600">
                          <a:effectLst/>
                          <a:latin typeface="Hiragino Kaku Gothic Pro" charset="-128"/>
                        </a:rPr>
                        <a:t>￥3,990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1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￥3,990</a:t>
                      </a:r>
                    </a:p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(税込￥4,309)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81">
                <a:tc>
                  <a:txBody>
                    <a:bodyPr/>
                    <a:lstStyle/>
                    <a:p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  <a:p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モノタロウ 径違い六角ニップル ステンレス製ねじ込み管継手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1/2×3/8 1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個</a:t>
                      </a:r>
                    </a:p>
                    <a:p>
                      <a:r>
                        <a:rPr lang="ja-JP" altLang="en-US" sz="600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</a:rPr>
                        <a:t>注文コード： </a:t>
                      </a:r>
                      <a:r>
                        <a:rPr lang="en-US" altLang="ja-JP" sz="600" u="sng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  <a:hlinkClick r:id="rId8"/>
                        </a:rPr>
                        <a:t>24799653</a:t>
                      </a:r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600">
                          <a:effectLst/>
                          <a:latin typeface="Hiragino Kaku Gothic Pro" charset="-128"/>
                        </a:rPr>
                        <a:t>￥349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600">
                          <a:effectLst/>
                          <a:latin typeface="Hiragino Kaku Gothic Pro" charset="-128"/>
                        </a:rPr>
                        <a:t>2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￥698</a:t>
                      </a:r>
                    </a:p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(税込￥754)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81">
                <a:tc>
                  <a:txBody>
                    <a:bodyPr/>
                    <a:lstStyle/>
                    <a:p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  <a:p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オムロン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(omron) 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漏液検知帯 </a:t>
                      </a:r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F03-15 F03-15 10m 1</a:t>
                      </a:r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本</a:t>
                      </a:r>
                    </a:p>
                    <a:p>
                      <a:r>
                        <a:rPr lang="ja-JP" altLang="en-US" sz="600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</a:rPr>
                        <a:t>注文コード： </a:t>
                      </a:r>
                      <a:r>
                        <a:rPr lang="en-US" altLang="ja-JP" sz="600" u="sng">
                          <a:solidFill>
                            <a:srgbClr val="000000"/>
                          </a:solidFill>
                          <a:effectLst/>
                          <a:latin typeface="Hiragino Kaku Gothic Pro" charset="-128"/>
                          <a:hlinkClick r:id="rId9"/>
                        </a:rPr>
                        <a:t>06713403</a:t>
                      </a:r>
                      <a:endParaRPr lang="ja-JP" altLang="en-US" sz="600">
                        <a:solidFill>
                          <a:srgbClr val="0069D9"/>
                        </a:solidFill>
                        <a:effectLst/>
                        <a:latin typeface="Hiragino Kaku Gothic Pro" charset="-128"/>
                      </a:endParaRP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Hiragino Kaku Gothic Pro" charset="-128"/>
                        </a:rPr>
                        <a:t>￥15,015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600">
                          <a:effectLst/>
                          <a:latin typeface="Hiragino Kaku Gothic Pro" charset="-128"/>
                        </a:rPr>
                        <a:t>1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￥15,015</a:t>
                      </a:r>
                    </a:p>
                    <a:p>
                      <a:r>
                        <a:rPr lang="mr-IN" sz="600">
                          <a:effectLst/>
                          <a:latin typeface="Hiragino Kaku Gothic Pro" charset="-128"/>
                        </a:rPr>
                        <a:t>(税込￥16,216)</a:t>
                      </a:r>
                    </a:p>
                  </a:txBody>
                  <a:tcPr marL="11878" marR="11878" marT="6043" marB="604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8">
                <a:tc gridSpan="3"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  <a:latin typeface="Hiragino Kaku Gothic Pro" charset="-128"/>
                        </a:rPr>
                        <a:t>合計</a:t>
                      </a:r>
                    </a:p>
                  </a:txBody>
                  <a:tcPr marL="7710" marR="7710" marT="7710" marB="77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600">
                          <a:effectLst/>
                          <a:latin typeface="Hiragino Kaku Gothic Pro" charset="-128"/>
                        </a:rPr>
                        <a:t>￥36,646</a:t>
                      </a:r>
                    </a:p>
                  </a:txBody>
                  <a:tcPr marL="7710" marR="7710" marT="7710" marB="77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84206">
                <a:tc gridSpan="3">
                  <a:txBody>
                    <a:bodyPr/>
                    <a:lstStyle/>
                    <a:p>
                      <a:r>
                        <a:rPr lang="en-US" altLang="ja-JP" sz="600" dirty="0">
                          <a:effectLst/>
                          <a:latin typeface="Hiragino Kaku Gothic Pro" charset="-128"/>
                        </a:rPr>
                        <a:t>(</a:t>
                      </a:r>
                      <a:r>
                        <a:rPr lang="ja-JP" altLang="en-US" sz="600" dirty="0">
                          <a:effectLst/>
                          <a:latin typeface="Hiragino Kaku Gothic Pro" charset="-128"/>
                        </a:rPr>
                        <a:t>うち消費税</a:t>
                      </a:r>
                    </a:p>
                  </a:txBody>
                  <a:tcPr marL="2084" marR="2084" marT="2084" marB="2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600" dirty="0">
                          <a:effectLst/>
                          <a:latin typeface="Hiragino Kaku Gothic Pro" charset="-128"/>
                        </a:rPr>
                        <a:t>￥2,714)</a:t>
                      </a:r>
                    </a:p>
                  </a:txBody>
                  <a:tcPr marL="2084" marR="2084" marT="2084" marB="2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1" descr="ono38969165-160701-02.jpg"/>
          <p:cNvSpPr>
            <a:spLocks noChangeAspect="1" noChangeArrowheads="1"/>
          </p:cNvSpPr>
          <p:nvPr/>
        </p:nvSpPr>
        <p:spPr bwMode="auto">
          <a:xfrm>
            <a:off x="1917533" y="1690688"/>
            <a:ext cx="15597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2" descr="ono11085557-090409-02.jpg"/>
          <p:cNvSpPr>
            <a:spLocks noChangeAspect="1" noChangeArrowheads="1"/>
          </p:cNvSpPr>
          <p:nvPr/>
        </p:nvSpPr>
        <p:spPr bwMode="auto">
          <a:xfrm>
            <a:off x="1917533" y="1690688"/>
            <a:ext cx="15597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3" descr="ono06614246-140107-02.jpg"/>
          <p:cNvSpPr>
            <a:spLocks noChangeAspect="1" noChangeArrowheads="1"/>
          </p:cNvSpPr>
          <p:nvPr/>
        </p:nvSpPr>
        <p:spPr bwMode="auto">
          <a:xfrm>
            <a:off x="1917533" y="1690688"/>
            <a:ext cx="15597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4" descr="ono02102004-140624-02.jpg"/>
          <p:cNvSpPr>
            <a:spLocks noChangeAspect="1" noChangeArrowheads="1"/>
          </p:cNvSpPr>
          <p:nvPr/>
        </p:nvSpPr>
        <p:spPr bwMode="auto">
          <a:xfrm>
            <a:off x="1917533" y="1690688"/>
            <a:ext cx="15597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5" descr="ono06316861-071016-02.jpg"/>
          <p:cNvSpPr>
            <a:spLocks noChangeAspect="1" noChangeArrowheads="1"/>
          </p:cNvSpPr>
          <p:nvPr/>
        </p:nvSpPr>
        <p:spPr bwMode="auto">
          <a:xfrm>
            <a:off x="1917533" y="1690688"/>
            <a:ext cx="15597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6" descr="ono02097365-130813-02.jpg"/>
          <p:cNvSpPr>
            <a:spLocks noChangeAspect="1" noChangeArrowheads="1"/>
          </p:cNvSpPr>
          <p:nvPr/>
        </p:nvSpPr>
        <p:spPr bwMode="auto">
          <a:xfrm>
            <a:off x="1917533" y="1690688"/>
            <a:ext cx="15597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7" descr="ono24799653-160905-02.jpg"/>
          <p:cNvSpPr>
            <a:spLocks noChangeAspect="1" noChangeArrowheads="1"/>
          </p:cNvSpPr>
          <p:nvPr/>
        </p:nvSpPr>
        <p:spPr bwMode="auto">
          <a:xfrm>
            <a:off x="1917533" y="1690688"/>
            <a:ext cx="15597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8" descr="ono06713403-150709-02.jpg"/>
          <p:cNvSpPr>
            <a:spLocks noChangeAspect="1" noChangeArrowheads="1"/>
          </p:cNvSpPr>
          <p:nvPr/>
        </p:nvSpPr>
        <p:spPr bwMode="auto">
          <a:xfrm>
            <a:off x="1917533" y="1690688"/>
            <a:ext cx="15597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7200" y="113385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Monotaro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198072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276</Words>
  <Application>Microsoft Macintosh PowerPoint</Application>
  <PresentationFormat>ワイド画面</PresentationFormat>
  <Paragraphs>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Hiragino Kaku Gothic Pro</vt:lpstr>
      <vt:lpstr>Yu Gothic</vt:lpstr>
      <vt:lpstr>Yu Gothic Light</vt:lpstr>
      <vt:lpstr>Arial</vt:lpstr>
      <vt:lpstr>ホワイト</vt:lpstr>
      <vt:lpstr>PowerPoint プレゼンテーション</vt:lpstr>
      <vt:lpstr>パーツリスト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Ryo Yamada</dc:creator>
  <cp:lastModifiedBy>Ryo Yamada</cp:lastModifiedBy>
  <cp:revision>19</cp:revision>
  <dcterms:created xsi:type="dcterms:W3CDTF">2017-01-04T05:35:13Z</dcterms:created>
  <dcterms:modified xsi:type="dcterms:W3CDTF">2017-01-04T06:20:07Z</dcterms:modified>
</cp:coreProperties>
</file>